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x="13004800" cy="9753600"/>
  <p:notesSz cx="6858000" cy="9144000"/>
  <p:defaultTextStyle>
    <a:lvl1pPr algn="ctr" defTabSz="584200">
      <a:defRPr sz="4200">
        <a:solidFill>
          <a:srgbClr val="535353"/>
        </a:solidFill>
        <a:latin typeface="+mn-lt"/>
        <a:ea typeface="+mn-ea"/>
        <a:cs typeface="+mn-cs"/>
        <a:sym typeface="Gill Sans Light"/>
      </a:defRPr>
    </a:lvl1pPr>
    <a:lvl2pPr indent="342900" algn="ctr" defTabSz="584200">
      <a:defRPr sz="4200">
        <a:solidFill>
          <a:srgbClr val="535353"/>
        </a:solidFill>
        <a:latin typeface="+mn-lt"/>
        <a:ea typeface="+mn-ea"/>
        <a:cs typeface="+mn-cs"/>
        <a:sym typeface="Gill Sans Light"/>
      </a:defRPr>
    </a:lvl2pPr>
    <a:lvl3pPr indent="685800" algn="ctr" defTabSz="584200">
      <a:defRPr sz="4200">
        <a:solidFill>
          <a:srgbClr val="535353"/>
        </a:solidFill>
        <a:latin typeface="+mn-lt"/>
        <a:ea typeface="+mn-ea"/>
        <a:cs typeface="+mn-cs"/>
        <a:sym typeface="Gill Sans Light"/>
      </a:defRPr>
    </a:lvl3pPr>
    <a:lvl4pPr indent="1028700" algn="ctr" defTabSz="584200">
      <a:defRPr sz="4200">
        <a:solidFill>
          <a:srgbClr val="535353"/>
        </a:solidFill>
        <a:latin typeface="+mn-lt"/>
        <a:ea typeface="+mn-ea"/>
        <a:cs typeface="+mn-cs"/>
        <a:sym typeface="Gill Sans Light"/>
      </a:defRPr>
    </a:lvl4pPr>
    <a:lvl5pPr indent="1371600" algn="ctr" defTabSz="584200">
      <a:defRPr sz="4200">
        <a:solidFill>
          <a:srgbClr val="535353"/>
        </a:solidFill>
        <a:latin typeface="+mn-lt"/>
        <a:ea typeface="+mn-ea"/>
        <a:cs typeface="+mn-cs"/>
        <a:sym typeface="Gill Sans Light"/>
      </a:defRPr>
    </a:lvl5pPr>
    <a:lvl6pPr indent="1714500" algn="ctr" defTabSz="584200">
      <a:defRPr sz="4200">
        <a:solidFill>
          <a:srgbClr val="535353"/>
        </a:solidFill>
        <a:latin typeface="+mn-lt"/>
        <a:ea typeface="+mn-ea"/>
        <a:cs typeface="+mn-cs"/>
        <a:sym typeface="Gill Sans Light"/>
      </a:defRPr>
    </a:lvl6pPr>
    <a:lvl7pPr indent="2057400" algn="ctr" defTabSz="584200">
      <a:defRPr sz="4200">
        <a:solidFill>
          <a:srgbClr val="535353"/>
        </a:solidFill>
        <a:latin typeface="+mn-lt"/>
        <a:ea typeface="+mn-ea"/>
        <a:cs typeface="+mn-cs"/>
        <a:sym typeface="Gill Sans Light"/>
      </a:defRPr>
    </a:lvl7pPr>
    <a:lvl8pPr indent="2400300" algn="ctr" defTabSz="584200">
      <a:defRPr sz="4200">
        <a:solidFill>
          <a:srgbClr val="535353"/>
        </a:solidFill>
        <a:latin typeface="+mn-lt"/>
        <a:ea typeface="+mn-ea"/>
        <a:cs typeface="+mn-cs"/>
        <a:sym typeface="Gill Sans Light"/>
      </a:defRPr>
    </a:lvl8pPr>
    <a:lvl9pPr indent="2743200" algn="ctr" defTabSz="584200">
      <a:defRPr sz="4200">
        <a:solidFill>
          <a:srgbClr val="535353"/>
        </a:solidFill>
        <a:latin typeface="+mn-lt"/>
        <a:ea typeface="+mn-ea"/>
        <a:cs typeface="+mn-cs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def" i="de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def" i="de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def" i="de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4553"/>
          </a:solidFill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firstRow>
  </a:tblStyle>
  <a:tblStyle styleId="{CF821DB8-F4EB-4A41-A1BA-3FCAFE7338EE}" styleName="">
    <a:tblBg/>
    <a:wholeTbl>
      <a:tcTxStyle b="def" i="def">
        <a:fontRef idx="minor">
          <a:srgbClr val="5A5F5E"/>
        </a:fontRef>
        <a:srgbClr val="5A5F5E"/>
      </a:tcTxStyle>
      <a:tcStyle>
        <a:tcBdr>
          <a:left>
            <a:ln w="50800" cap="flat">
              <a:noFill/>
              <a:miter lim="400000"/>
            </a:ln>
          </a:left>
          <a:right>
            <a:ln w="50800" cap="flat">
              <a:noFill/>
              <a:miter lim="400000"/>
            </a:ln>
          </a:right>
          <a:top>
            <a:ln w="50800" cap="flat">
              <a:noFill/>
              <a:miter lim="400000"/>
            </a:ln>
          </a:top>
          <a:bottom>
            <a:ln w="50800" cap="flat">
              <a:noFill/>
              <a:miter lim="400000"/>
            </a:ln>
          </a:bottom>
          <a:insideH>
            <a:ln w="50800" cap="flat">
              <a:noFill/>
              <a:miter lim="400000"/>
            </a:ln>
          </a:insideH>
          <a:insideV>
            <a:ln w="508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def" i="de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def" i="de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def" i="de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def" i="de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def" i="de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def" i="de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def" i="de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def" i="de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def" i="de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5F7579"/>
        </a:fontRef>
        <a:srgbClr val="5F7579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9" name="Shape 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One</a:t>
            </a:r>
            <a:endParaRPr sz="3800">
              <a:solidFill>
                <a:srgbClr val="525252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Two</a:t>
            </a:r>
            <a:endParaRPr sz="3800">
              <a:solidFill>
                <a:srgbClr val="525252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Three</a:t>
            </a:r>
            <a:endParaRPr sz="3800">
              <a:solidFill>
                <a:srgbClr val="525252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Four</a:t>
            </a:r>
            <a:endParaRPr sz="3800">
              <a:solidFill>
                <a:srgbClr val="525252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xfrm>
            <a:off x="355600" y="3225800"/>
            <a:ext cx="12293600" cy="33020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355600" y="7416800"/>
            <a:ext cx="12293600" cy="12827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355600" y="7416800"/>
            <a:ext cx="12293600" cy="12827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xfrm>
            <a:off x="355600" y="1384300"/>
            <a:ext cx="5892800" cy="350520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xfrm>
            <a:off x="355600" y="4876800"/>
            <a:ext cx="5892800" cy="12954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One</a:t>
            </a:r>
            <a:endParaRPr sz="3800">
              <a:solidFill>
                <a:srgbClr val="525252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Two</a:t>
            </a:r>
            <a:endParaRPr sz="3800">
              <a:solidFill>
                <a:srgbClr val="525252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Three</a:t>
            </a:r>
            <a:endParaRPr sz="3800">
              <a:solidFill>
                <a:srgbClr val="525252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Four</a:t>
            </a:r>
            <a:endParaRPr sz="3800">
              <a:solidFill>
                <a:srgbClr val="525252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xfrm>
            <a:off x="355600" y="1384300"/>
            <a:ext cx="5892800" cy="350520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355600" y="4876800"/>
            <a:ext cx="5892800" cy="12954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One</a:t>
            </a:r>
            <a:endParaRPr sz="3800">
              <a:solidFill>
                <a:srgbClr val="525252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Two</a:t>
            </a:r>
            <a:endParaRPr sz="3800">
              <a:solidFill>
                <a:srgbClr val="525252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Three</a:t>
            </a:r>
            <a:endParaRPr sz="3800">
              <a:solidFill>
                <a:srgbClr val="525252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Four</a:t>
            </a:r>
            <a:endParaRPr sz="3800">
              <a:solidFill>
                <a:srgbClr val="525252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355600" y="3187700"/>
            <a:ext cx="5892800" cy="584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  <a:endParaRPr sz="38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  <a:endParaRPr sz="3800">
              <a:solidFill>
                <a:srgbClr val="53535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  <a:endParaRPr sz="3800">
              <a:solidFill>
                <a:srgbClr val="53535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  <a:endParaRPr sz="3800">
              <a:solidFill>
                <a:srgbClr val="53535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355600" y="3187700"/>
            <a:ext cx="5892800" cy="584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  <a:endParaRPr sz="38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  <a:endParaRPr sz="3800">
              <a:solidFill>
                <a:srgbClr val="53535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  <a:endParaRPr sz="3800">
              <a:solidFill>
                <a:srgbClr val="53535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  <a:endParaRPr sz="3800">
              <a:solidFill>
                <a:srgbClr val="53535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xfrm>
            <a:off x="6756400" y="3187700"/>
            <a:ext cx="5892800" cy="584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  <a:endParaRPr sz="38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  <a:endParaRPr sz="3800">
              <a:solidFill>
                <a:srgbClr val="53535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  <a:endParaRPr sz="3800">
              <a:solidFill>
                <a:srgbClr val="53535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  <a:endParaRPr sz="3800">
              <a:solidFill>
                <a:srgbClr val="53535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355600" y="6832600"/>
            <a:ext cx="12293600" cy="125730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355600" y="8077200"/>
            <a:ext cx="12293600" cy="12065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One</a:t>
            </a:r>
            <a:endParaRPr sz="3800">
              <a:solidFill>
                <a:srgbClr val="525252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Two</a:t>
            </a:r>
            <a:endParaRPr sz="3800">
              <a:solidFill>
                <a:srgbClr val="525252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Three</a:t>
            </a:r>
            <a:endParaRPr sz="3800">
              <a:solidFill>
                <a:srgbClr val="525252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Four</a:t>
            </a:r>
            <a:endParaRPr sz="3800">
              <a:solidFill>
                <a:srgbClr val="525252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 - Photo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355600" y="6832600"/>
            <a:ext cx="12293600" cy="125730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355600" y="8077200"/>
            <a:ext cx="12293600" cy="12065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One</a:t>
            </a:r>
            <a:endParaRPr sz="3800">
              <a:solidFill>
                <a:srgbClr val="525252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Two</a:t>
            </a:r>
            <a:endParaRPr sz="3800">
              <a:solidFill>
                <a:srgbClr val="525252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Three</a:t>
            </a:r>
            <a:endParaRPr sz="3800">
              <a:solidFill>
                <a:srgbClr val="525252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Four</a:t>
            </a:r>
            <a:endParaRPr sz="3800">
              <a:solidFill>
                <a:srgbClr val="525252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  <a:endParaRPr sz="38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  <a:endParaRPr sz="3800">
              <a:solidFill>
                <a:srgbClr val="53535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  <a:endParaRPr sz="3800">
              <a:solidFill>
                <a:srgbClr val="53535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  <a:endParaRPr sz="3800">
              <a:solidFill>
                <a:srgbClr val="53535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18" name="Shape 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 numCol="2" spcCol="614680"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  <a:endParaRPr sz="38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  <a:endParaRPr sz="3800">
              <a:solidFill>
                <a:srgbClr val="53535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  <a:endParaRPr sz="3800">
              <a:solidFill>
                <a:srgbClr val="53535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  <a:endParaRPr sz="3800">
              <a:solidFill>
                <a:srgbClr val="53535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body" idx="1"/>
          </p:nvPr>
        </p:nvSpPr>
        <p:spPr>
          <a:xfrm>
            <a:off x="355600" y="254000"/>
            <a:ext cx="12293600" cy="923290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4600">
                <a:solidFill>
                  <a:srgbClr val="525252"/>
                </a:solidFill>
              </a:defRPr>
            </a:lvl1pPr>
            <a:lvl2pPr>
              <a:lnSpc>
                <a:spcPct val="120000"/>
              </a:lnSpc>
              <a:defRPr sz="4600">
                <a:solidFill>
                  <a:srgbClr val="525252"/>
                </a:solidFill>
              </a:defRPr>
            </a:lvl2pPr>
            <a:lvl3pPr>
              <a:lnSpc>
                <a:spcPct val="120000"/>
              </a:lnSpc>
              <a:defRPr sz="4600">
                <a:solidFill>
                  <a:srgbClr val="525252"/>
                </a:solidFill>
              </a:defRPr>
            </a:lvl3pPr>
            <a:lvl4pPr>
              <a:lnSpc>
                <a:spcPct val="120000"/>
              </a:lnSpc>
              <a:defRPr sz="4600">
                <a:solidFill>
                  <a:srgbClr val="525252"/>
                </a:solidFill>
              </a:defRPr>
            </a:lvl4pPr>
            <a:lvl5pPr>
              <a:lnSpc>
                <a:spcPct val="120000"/>
              </a:lnSpc>
              <a:defRPr sz="4600">
                <a:solidFill>
                  <a:srgbClr val="52525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25252"/>
                </a:solidFill>
              </a:rPr>
              <a:t>Body Level One</a:t>
            </a:r>
            <a:endParaRPr sz="4600">
              <a:solidFill>
                <a:srgbClr val="525252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25252"/>
                </a:solidFill>
              </a:rPr>
              <a:t>Body Level Two</a:t>
            </a:r>
            <a:endParaRPr sz="4600">
              <a:solidFill>
                <a:srgbClr val="525252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25252"/>
                </a:solidFill>
              </a:rPr>
              <a:t>Body Level Three</a:t>
            </a:r>
            <a:endParaRPr sz="4600">
              <a:solidFill>
                <a:srgbClr val="525252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25252"/>
                </a:solidFill>
              </a:rPr>
              <a:t>Body Level Four</a:t>
            </a:r>
            <a:endParaRPr sz="4600">
              <a:solidFill>
                <a:srgbClr val="525252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25252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  <a:endParaRPr sz="38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  <a:endParaRPr sz="3800">
              <a:solidFill>
                <a:srgbClr val="53535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  <a:endParaRPr sz="3800">
              <a:solidFill>
                <a:srgbClr val="53535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  <a:endParaRPr sz="3800">
              <a:solidFill>
                <a:srgbClr val="53535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</p:sldLayoutIdLst>
  <p:transition spd="med" advClick="1"/>
  <p:txStyles>
    <p:titleStyle>
      <a:lvl1pPr algn="ctr" defTabSz="584200">
        <a:defRPr cap="all" sz="7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indent="228600" algn="ctr" defTabSz="584200">
        <a:defRPr cap="all" sz="7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indent="457200" algn="ctr" defTabSz="584200">
        <a:defRPr cap="all" sz="7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indent="685800" algn="ctr" defTabSz="584200">
        <a:defRPr cap="all" sz="7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indent="914400" algn="ctr" defTabSz="584200">
        <a:defRPr cap="all" sz="7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indent="1143000" algn="ctr" defTabSz="584200">
        <a:defRPr cap="all" sz="7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indent="1371600" algn="ctr" defTabSz="584200">
        <a:defRPr cap="all" sz="7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indent="1600200" algn="ctr" defTabSz="584200">
        <a:defRPr cap="all" sz="7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indent="1828800" algn="ctr" defTabSz="584200">
        <a:defRPr cap="all" sz="7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304800" indent="-304800" defTabSz="584200">
        <a:spcBef>
          <a:spcPts val="3800"/>
        </a:spcBef>
        <a:buClr>
          <a:srgbClr val="535353"/>
        </a:buClr>
        <a:buSzPct val="82000"/>
        <a:buChar char="•"/>
        <a:defRPr sz="38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marL="685800" indent="-304800" defTabSz="584200">
        <a:spcBef>
          <a:spcPts val="3800"/>
        </a:spcBef>
        <a:buClr>
          <a:srgbClr val="535353"/>
        </a:buClr>
        <a:buSzPct val="82000"/>
        <a:buChar char="•"/>
        <a:defRPr sz="38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marL="1066800" indent="-304800" defTabSz="584200">
        <a:spcBef>
          <a:spcPts val="3800"/>
        </a:spcBef>
        <a:buClr>
          <a:srgbClr val="535353"/>
        </a:buClr>
        <a:buSzPct val="82000"/>
        <a:buChar char="•"/>
        <a:defRPr sz="38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marL="1447800" indent="-304800" defTabSz="584200">
        <a:spcBef>
          <a:spcPts val="3800"/>
        </a:spcBef>
        <a:buClr>
          <a:srgbClr val="535353"/>
        </a:buClr>
        <a:buSzPct val="82000"/>
        <a:buChar char="•"/>
        <a:defRPr sz="38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marL="1828800" indent="-304800" defTabSz="584200">
        <a:spcBef>
          <a:spcPts val="3800"/>
        </a:spcBef>
        <a:buClr>
          <a:srgbClr val="535353"/>
        </a:buClr>
        <a:buSzPct val="82000"/>
        <a:buChar char="•"/>
        <a:defRPr sz="38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marL="2209800" indent="-304800" defTabSz="584200">
        <a:spcBef>
          <a:spcPts val="3800"/>
        </a:spcBef>
        <a:buClr>
          <a:srgbClr val="535353"/>
        </a:buClr>
        <a:buSzPct val="82000"/>
        <a:buChar char="•"/>
        <a:defRPr sz="38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marL="2590800" indent="-304800" defTabSz="584200">
        <a:spcBef>
          <a:spcPts val="3800"/>
        </a:spcBef>
        <a:buClr>
          <a:srgbClr val="535353"/>
        </a:buClr>
        <a:buSzPct val="82000"/>
        <a:buChar char="•"/>
        <a:defRPr sz="38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marL="2971800" indent="-304800" defTabSz="584200">
        <a:spcBef>
          <a:spcPts val="3800"/>
        </a:spcBef>
        <a:buClr>
          <a:srgbClr val="535353"/>
        </a:buClr>
        <a:buSzPct val="82000"/>
        <a:buChar char="•"/>
        <a:defRPr sz="38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marL="3352800" indent="-304800" defTabSz="584200">
        <a:spcBef>
          <a:spcPts val="3800"/>
        </a:spcBef>
        <a:buClr>
          <a:srgbClr val="535353"/>
        </a:buClr>
        <a:buSzPct val="82000"/>
        <a:buChar char="•"/>
        <a:defRPr sz="38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Relationship Id="rId3" Type="http://schemas.openxmlformats.org/officeDocument/2006/relationships/image" Target="../media/image88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Shells 2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Georges Khazen</a:t>
            </a:r>
            <a:endParaRPr sz="3800">
              <a:solidFill>
                <a:srgbClr val="525252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title"/>
          </p:nvPr>
        </p:nvSpPr>
        <p:spPr>
          <a:xfrm>
            <a:off x="355600" y="0"/>
            <a:ext cx="12293600" cy="12573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Special VariAbles</a:t>
            </a:r>
          </a:p>
        </p:txBody>
      </p:sp>
      <p:grpSp>
        <p:nvGrpSpPr>
          <p:cNvPr id="110" name="Group 110"/>
          <p:cNvGrpSpPr/>
          <p:nvPr/>
        </p:nvGrpSpPr>
        <p:grpSpPr>
          <a:xfrm>
            <a:off x="215900" y="1320800"/>
            <a:ext cx="7315200" cy="5067300"/>
            <a:chOff x="-215900" y="-139700"/>
            <a:chExt cx="7315200" cy="5067300"/>
          </a:xfrm>
        </p:grpSpPr>
        <p:pic>
          <p:nvPicPr>
            <p:cNvPr id="109" name="Screen Shot 2013-10-18 at 1.52.21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883400" cy="4508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8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7315200" cy="5067300"/>
            </a:xfrm>
            <a:prstGeom prst="rect">
              <a:avLst/>
            </a:prstGeom>
            <a:effectLst/>
          </p:spPr>
        </p:pic>
      </p:grpSp>
      <p:grpSp>
        <p:nvGrpSpPr>
          <p:cNvPr id="113" name="Group 113"/>
          <p:cNvGrpSpPr/>
          <p:nvPr/>
        </p:nvGrpSpPr>
        <p:grpSpPr>
          <a:xfrm>
            <a:off x="6883400" y="4864100"/>
            <a:ext cx="5651500" cy="4762500"/>
            <a:chOff x="-215900" y="-139700"/>
            <a:chExt cx="5651500" cy="4762500"/>
          </a:xfrm>
        </p:grpSpPr>
        <p:pic>
          <p:nvPicPr>
            <p:cNvPr id="112" name="Screen Shot 2013-10-18 at 1.52.38 PM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219700" cy="42037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1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15900" y="-139700"/>
              <a:ext cx="5651500" cy="47625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/>
          </p:nvPr>
        </p:nvSpPr>
        <p:spPr>
          <a:xfrm>
            <a:off x="355600" y="0"/>
            <a:ext cx="12293600" cy="12573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GLobbing</a:t>
            </a:r>
          </a:p>
        </p:txBody>
      </p:sp>
      <p:sp>
        <p:nvSpPr>
          <p:cNvPr id="116" name="Shape 116"/>
          <p:cNvSpPr/>
          <p:nvPr/>
        </p:nvSpPr>
        <p:spPr>
          <a:xfrm>
            <a:off x="349646" y="1625600"/>
            <a:ext cx="12293601" cy="193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The shell supports globbing (also known as filename expansion), whereby the expression of meta-characters allow the shell to find all possible matches</a:t>
            </a:r>
          </a:p>
        </p:txBody>
      </p:sp>
      <p:grpSp>
        <p:nvGrpSpPr>
          <p:cNvPr id="119" name="Group 119"/>
          <p:cNvGrpSpPr/>
          <p:nvPr/>
        </p:nvGrpSpPr>
        <p:grpSpPr>
          <a:xfrm>
            <a:off x="2781300" y="3467100"/>
            <a:ext cx="6235700" cy="3073400"/>
            <a:chOff x="-215900" y="-139700"/>
            <a:chExt cx="6235700" cy="3073400"/>
          </a:xfrm>
        </p:grpSpPr>
        <p:pic>
          <p:nvPicPr>
            <p:cNvPr id="118" name="Screen Shot 2013-10-18 at 1.54.41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803900" cy="2514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7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6235700" cy="3073400"/>
            </a:xfrm>
            <a:prstGeom prst="rect">
              <a:avLst/>
            </a:prstGeom>
            <a:effectLst/>
          </p:spPr>
        </p:pic>
      </p:grpSp>
      <p:grpSp>
        <p:nvGrpSpPr>
          <p:cNvPr id="122" name="Group 122"/>
          <p:cNvGrpSpPr/>
          <p:nvPr/>
        </p:nvGrpSpPr>
        <p:grpSpPr>
          <a:xfrm>
            <a:off x="215900" y="6375400"/>
            <a:ext cx="4927600" cy="3289300"/>
            <a:chOff x="-215900" y="-139700"/>
            <a:chExt cx="4927600" cy="3289300"/>
          </a:xfrm>
        </p:grpSpPr>
        <p:pic>
          <p:nvPicPr>
            <p:cNvPr id="121" name="Screen Shot 2013-10-18 at 1.55.15 PM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495800" cy="2730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0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15900" y="-139700"/>
              <a:ext cx="4927600" cy="3289300"/>
            </a:xfrm>
            <a:prstGeom prst="rect">
              <a:avLst/>
            </a:prstGeom>
            <a:effectLst/>
          </p:spPr>
        </p:pic>
      </p:grpSp>
      <p:grpSp>
        <p:nvGrpSpPr>
          <p:cNvPr id="125" name="Group 125"/>
          <p:cNvGrpSpPr/>
          <p:nvPr/>
        </p:nvGrpSpPr>
        <p:grpSpPr>
          <a:xfrm>
            <a:off x="6591300" y="6477000"/>
            <a:ext cx="5422900" cy="2755900"/>
            <a:chOff x="-215900" y="-139700"/>
            <a:chExt cx="5422900" cy="2755900"/>
          </a:xfrm>
        </p:grpSpPr>
        <p:pic>
          <p:nvPicPr>
            <p:cNvPr id="124" name="Screen Shot 2013-10-18 at 1.55.38 PM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4991100" cy="21971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3" name="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15900" y="-139700"/>
              <a:ext cx="5422900" cy="27559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xfrm>
            <a:off x="355600" y="0"/>
            <a:ext cx="12293600" cy="12573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Good PRactice</a:t>
            </a:r>
          </a:p>
        </p:txBody>
      </p:sp>
      <p:sp>
        <p:nvSpPr>
          <p:cNvPr id="128" name="Shape 128"/>
          <p:cNvSpPr/>
          <p:nvPr/>
        </p:nvSpPr>
        <p:spPr>
          <a:xfrm>
            <a:off x="235346" y="1504949"/>
            <a:ext cx="12293601" cy="753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b="1" i="1" sz="4200">
                <a:solidFill>
                  <a:srgbClr val="535353"/>
                </a:solidFill>
              </a:rPr>
              <a:t>Creating your workspace, the scripts folder</a:t>
            </a:r>
            <a:endParaRPr b="1" i="1" sz="4200">
              <a:solidFill>
                <a:srgbClr val="535353"/>
              </a:solidFill>
            </a:endParaRPr>
          </a:p>
          <a:p>
            <a:pPr lvl="0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The first step is to make a directory where your program files will go.</a:t>
            </a:r>
            <a:endParaRPr sz="4200">
              <a:solidFill>
                <a:srgbClr val="535353"/>
              </a:solidFill>
            </a:endParaRPr>
          </a:p>
          <a:p>
            <a:pPr lvl="0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The shell knows to look in </a:t>
            </a:r>
            <a:r>
              <a:rPr b="1" sz="4200">
                <a:solidFill>
                  <a:srgbClr val="535353"/>
                </a:solidFill>
              </a:rPr>
              <a:t>/bin</a:t>
            </a:r>
            <a:r>
              <a:rPr sz="4200">
                <a:solidFill>
                  <a:srgbClr val="535353"/>
                </a:solidFill>
              </a:rPr>
              <a:t> and </a:t>
            </a:r>
            <a:r>
              <a:rPr b="1" sz="4200">
                <a:solidFill>
                  <a:srgbClr val="535353"/>
                </a:solidFill>
              </a:rPr>
              <a:t>/usr/bin</a:t>
            </a:r>
            <a:r>
              <a:rPr sz="4200">
                <a:solidFill>
                  <a:srgbClr val="535353"/>
                </a:solidFill>
              </a:rPr>
              <a:t> because there is a settings file (loaded when you login) which lists the places programs may be found.</a:t>
            </a:r>
            <a:endParaRPr sz="4200">
              <a:solidFill>
                <a:srgbClr val="535353"/>
              </a:solidFill>
            </a:endParaRPr>
          </a:p>
          <a:p>
            <a:pPr lvl="0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This list of places is stored in system variable $PATH</a:t>
            </a:r>
            <a:endParaRPr sz="4200">
              <a:solidFill>
                <a:srgbClr val="535353"/>
              </a:solidFill>
            </a:endParaRPr>
          </a:p>
          <a:p>
            <a:pPr lvl="0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endParaRPr sz="4200">
              <a:solidFill>
                <a:srgbClr val="535353"/>
              </a:solidFill>
            </a:endParaRPr>
          </a:p>
          <a:p>
            <a:pPr lvl="0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Type </a:t>
            </a:r>
            <a:r>
              <a:rPr b="1" i="1" sz="4200">
                <a:solidFill>
                  <a:srgbClr val="535353"/>
                </a:solidFill>
              </a:rPr>
              <a:t>set</a:t>
            </a:r>
            <a:r>
              <a:rPr sz="4200">
                <a:solidFill>
                  <a:srgbClr val="535353"/>
                </a:solidFill>
              </a:rPr>
              <a:t> on the terminal to look at other environment variables</a:t>
            </a:r>
            <a:endParaRPr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4200">
              <a:solidFill>
                <a:srgbClr val="535353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xfrm>
            <a:off x="355600" y="0"/>
            <a:ext cx="12293600" cy="12573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Good PRactice</a:t>
            </a:r>
          </a:p>
        </p:txBody>
      </p:sp>
      <p:sp>
        <p:nvSpPr>
          <p:cNvPr id="131" name="Shape 131"/>
          <p:cNvSpPr/>
          <p:nvPr/>
        </p:nvSpPr>
        <p:spPr>
          <a:xfrm>
            <a:off x="235346" y="1219200"/>
            <a:ext cx="12293601" cy="810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b="1" i="1" sz="4200">
                <a:solidFill>
                  <a:srgbClr val="535353"/>
                </a:solidFill>
              </a:rPr>
              <a:t>Editing your </a:t>
            </a:r>
            <a:r>
              <a:rPr sz="4200">
                <a:solidFill>
                  <a:srgbClr val="535353"/>
                </a:solidFill>
              </a:rPr>
              <a:t>.bash_profile </a:t>
            </a:r>
            <a:r>
              <a:rPr b="1" i="1" sz="4200">
                <a:solidFill>
                  <a:srgbClr val="535353"/>
                </a:solidFill>
              </a:rPr>
              <a:t>settings file</a:t>
            </a:r>
            <a:endParaRPr b="1" i="1" sz="4200">
              <a:solidFill>
                <a:srgbClr val="535353"/>
              </a:solidFill>
            </a:endParaRPr>
          </a:p>
          <a:p>
            <a:pPr lvl="0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You can permanently modify $PATH so it always include your new scripts directory.</a:t>
            </a:r>
            <a:endParaRPr sz="4200">
              <a:solidFill>
                <a:srgbClr val="535353"/>
              </a:solidFill>
            </a:endParaRPr>
          </a:p>
          <a:p>
            <a:pPr lvl="0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This can be done by modifying a hidden file in your home directory called </a:t>
            </a:r>
            <a:r>
              <a:rPr b="1" sz="4200">
                <a:solidFill>
                  <a:srgbClr val="535353"/>
                </a:solidFill>
              </a:rPr>
              <a:t>.bash_profile</a:t>
            </a:r>
            <a:endParaRPr b="1" sz="4200">
              <a:solidFill>
                <a:srgbClr val="535353"/>
              </a:solidFill>
            </a:endParaRPr>
          </a:p>
          <a:p>
            <a:pPr lvl="0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This file is also a script file, and contains a list of commands that are automatically executed when you login.</a:t>
            </a:r>
            <a:endParaRPr sz="4200">
              <a:solidFill>
                <a:srgbClr val="535353"/>
              </a:solidFill>
            </a:endParaRPr>
          </a:p>
          <a:p>
            <a:pPr lvl="0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endParaRPr sz="4200">
              <a:solidFill>
                <a:srgbClr val="535353"/>
              </a:solidFill>
            </a:endParaRPr>
          </a:p>
          <a:p>
            <a:pPr lvl="0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First, make sure you are in your home directory</a:t>
            </a:r>
            <a:endParaRPr sz="4200">
              <a:solidFill>
                <a:srgbClr val="535353"/>
              </a:solidFill>
            </a:endParaRPr>
          </a:p>
          <a:p>
            <a:pPr lvl="0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Type emacs/nano .bash_profile</a:t>
            </a:r>
            <a:endParaRPr sz="4200">
              <a:solidFill>
                <a:srgbClr val="535353"/>
              </a:solidFill>
            </a:endParaRPr>
          </a:p>
          <a:p>
            <a:pPr lvl="0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Type export PATH=”$PATH:$HOME/Desktop/scripts”</a:t>
            </a:r>
            <a:endParaRPr sz="4200">
              <a:solidFill>
                <a:srgbClr val="535353"/>
              </a:solidFill>
            </a:endParaRPr>
          </a:p>
          <a:p>
            <a:pPr lvl="0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There must be no spaces before or after the equal sign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xfrm>
            <a:off x="355600" y="0"/>
            <a:ext cx="12293600" cy="12573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Good PRactice</a:t>
            </a:r>
          </a:p>
        </p:txBody>
      </p:sp>
      <p:sp>
        <p:nvSpPr>
          <p:cNvPr id="134" name="Shape 134"/>
          <p:cNvSpPr/>
          <p:nvPr/>
        </p:nvSpPr>
        <p:spPr>
          <a:xfrm>
            <a:off x="235346" y="876300"/>
            <a:ext cx="12293601" cy="878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The previous command sets PATH to a combination of its old value plus a colon(:), plus the </a:t>
            </a:r>
            <a:r>
              <a:rPr b="1" sz="4200">
                <a:solidFill>
                  <a:srgbClr val="535353"/>
                </a:solidFill>
              </a:rPr>
              <a:t>absolute</a:t>
            </a:r>
            <a:r>
              <a:rPr sz="4200">
                <a:solidFill>
                  <a:srgbClr val="535353"/>
                </a:solidFill>
              </a:rPr>
              <a:t> location of your scripts directory.</a:t>
            </a:r>
            <a:endParaRPr sz="4200">
              <a:solidFill>
                <a:srgbClr val="535353"/>
              </a:solidFill>
            </a:endParaRPr>
          </a:p>
          <a:p>
            <a:pPr lvl="0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endParaRPr sz="4200">
              <a:solidFill>
                <a:srgbClr val="535353"/>
              </a:solidFill>
            </a:endParaRPr>
          </a:p>
          <a:p>
            <a:pPr lvl="0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Make sure the scripts you wrote is executable</a:t>
            </a:r>
            <a:endParaRPr sz="4200">
              <a:solidFill>
                <a:srgbClr val="535353"/>
              </a:solidFill>
            </a:endParaRPr>
          </a:p>
          <a:p>
            <a:pPr lvl="1" marL="342900" indent="0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Type ls -l </a:t>
            </a:r>
            <a:endParaRPr sz="4200">
              <a:solidFill>
                <a:srgbClr val="535353"/>
              </a:solidFill>
            </a:endParaRPr>
          </a:p>
          <a:p>
            <a:pPr lvl="1" marL="342900" indent="0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Based on the listed permissions you can check you have the permission to read, write, or execute the file</a:t>
            </a:r>
            <a:endParaRPr sz="4200">
              <a:solidFill>
                <a:srgbClr val="535353"/>
              </a:solidFill>
            </a:endParaRPr>
          </a:p>
          <a:p>
            <a:pPr lvl="1" marL="342900" indent="0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endParaRPr sz="4200">
              <a:solidFill>
                <a:srgbClr val="535353"/>
              </a:solidFill>
            </a:endParaRPr>
          </a:p>
          <a:p>
            <a:pPr lvl="1" marL="342900" indent="0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the </a:t>
            </a:r>
            <a:r>
              <a:rPr b="1" sz="4200">
                <a:solidFill>
                  <a:srgbClr val="535353"/>
                </a:solidFill>
              </a:rPr>
              <a:t>r</a:t>
            </a:r>
            <a:r>
              <a:rPr sz="4200">
                <a:solidFill>
                  <a:srgbClr val="535353"/>
                </a:solidFill>
              </a:rPr>
              <a:t>’s indicate read permission</a:t>
            </a:r>
            <a:endParaRPr sz="4200">
              <a:solidFill>
                <a:srgbClr val="535353"/>
              </a:solidFill>
            </a:endParaRPr>
          </a:p>
          <a:p>
            <a:pPr lvl="1" marL="342900" indent="0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the </a:t>
            </a:r>
            <a:r>
              <a:rPr b="1" sz="4200">
                <a:solidFill>
                  <a:srgbClr val="535353"/>
                </a:solidFill>
              </a:rPr>
              <a:t>w</a:t>
            </a:r>
            <a:r>
              <a:rPr sz="4200">
                <a:solidFill>
                  <a:srgbClr val="535353"/>
                </a:solidFill>
              </a:rPr>
              <a:t>’s indicate write permission</a:t>
            </a:r>
            <a:endParaRPr sz="4200">
              <a:solidFill>
                <a:srgbClr val="535353"/>
              </a:solidFill>
            </a:endParaRPr>
          </a:p>
          <a:p>
            <a:pPr lvl="1" marL="342900" indent="0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the </a:t>
            </a:r>
            <a:r>
              <a:rPr b="1" sz="4200">
                <a:solidFill>
                  <a:srgbClr val="535353"/>
                </a:solidFill>
              </a:rPr>
              <a:t>x</a:t>
            </a:r>
            <a:r>
              <a:rPr sz="4200">
                <a:solidFill>
                  <a:srgbClr val="535353"/>
                </a:solidFill>
              </a:rPr>
              <a:t>’s indicate execute permission</a:t>
            </a:r>
            <a:endParaRPr sz="4200">
              <a:solidFill>
                <a:srgbClr val="535353"/>
              </a:solidFill>
            </a:endParaRPr>
          </a:p>
          <a:p>
            <a:pPr lvl="1" marL="342900" indent="0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These are grouped in order of who can they apply: </a:t>
            </a:r>
            <a:endParaRPr sz="4200">
              <a:solidFill>
                <a:srgbClr val="535353"/>
              </a:solidFill>
            </a:endParaRPr>
          </a:p>
          <a:p>
            <a:pPr lvl="2" marL="685800" indent="0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use, group members, and all other users.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xfrm>
            <a:off x="355600" y="0"/>
            <a:ext cx="12293600" cy="12573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Good PRactice</a:t>
            </a:r>
          </a:p>
        </p:txBody>
      </p:sp>
      <p:sp>
        <p:nvSpPr>
          <p:cNvPr id="137" name="Shape 137"/>
          <p:cNvSpPr/>
          <p:nvPr/>
        </p:nvSpPr>
        <p:spPr>
          <a:xfrm>
            <a:off x="349646" y="1473199"/>
            <a:ext cx="12293601" cy="505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The chmod command</a:t>
            </a:r>
            <a:endParaRPr sz="4200">
              <a:solidFill>
                <a:srgbClr val="535353"/>
              </a:solidFill>
            </a:endParaRPr>
          </a:p>
          <a:p>
            <a:pPr lvl="1" marL="342900" indent="0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chmod u+x scriptfile.sh</a:t>
            </a:r>
            <a:endParaRPr sz="4200">
              <a:solidFill>
                <a:srgbClr val="535353"/>
              </a:solidFill>
            </a:endParaRPr>
          </a:p>
          <a:p>
            <a:pPr lvl="1" marL="342900" indent="0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u+x tells the shell, “for the main user/owber of this file, add executable permissions”</a:t>
            </a:r>
            <a:endParaRPr sz="4200">
              <a:solidFill>
                <a:srgbClr val="535353"/>
              </a:solidFill>
            </a:endParaRPr>
          </a:p>
          <a:p>
            <a:pPr lvl="1" marL="342900" indent="0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You can subtract permissions using the minus sign.</a:t>
            </a:r>
            <a:endParaRPr sz="4200">
              <a:solidFill>
                <a:srgbClr val="535353"/>
              </a:solidFill>
            </a:endParaRPr>
          </a:p>
          <a:p>
            <a:pPr lvl="2" marL="685800" indent="0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chmod o-x scriptfile.sh </a:t>
            </a:r>
            <a:endParaRPr sz="4200">
              <a:solidFill>
                <a:srgbClr val="535353"/>
              </a:solidFill>
            </a:endParaRPr>
          </a:p>
          <a:p>
            <a:pPr lvl="1" marL="342900" indent="0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535353"/>
                </a:solidFill>
              </a:rPr>
              <a:t>Make sure not to change your own permission to modify a file.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xfrm>
            <a:off x="355600" y="0"/>
            <a:ext cx="12293600" cy="12573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Streams &amp; Redirection</a:t>
            </a:r>
          </a:p>
        </p:txBody>
      </p:sp>
      <p:sp>
        <p:nvSpPr>
          <p:cNvPr id="140" name="Shape 140"/>
          <p:cNvSpPr/>
          <p:nvPr/>
        </p:nvSpPr>
        <p:spPr>
          <a:xfrm>
            <a:off x="235346" y="1771650"/>
            <a:ext cx="12293601" cy="699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535353"/>
                </a:solidFill>
              </a:rPr>
              <a:t>Streams</a:t>
            </a:r>
            <a:endParaRPr b="1"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There are three primary streams:</a:t>
            </a:r>
            <a:endParaRPr sz="4200">
              <a:solidFill>
                <a:srgbClr val="535353"/>
              </a:solidFill>
            </a:endParaRPr>
          </a:p>
          <a:p>
            <a:pPr lvl="1" marL="342900" indent="0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stdin: this is where a program gets its input from</a:t>
            </a:r>
            <a:endParaRPr sz="4200">
              <a:solidFill>
                <a:srgbClr val="535353"/>
              </a:solidFill>
            </a:endParaRPr>
          </a:p>
          <a:p>
            <a:pPr lvl="1" marL="342900" indent="0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stdout: this is where a program writes standard output</a:t>
            </a:r>
            <a:endParaRPr sz="4200">
              <a:solidFill>
                <a:srgbClr val="535353"/>
              </a:solidFill>
            </a:endParaRPr>
          </a:p>
          <a:p>
            <a:pPr lvl="1" marL="342900" indent="0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stderr: this is where a program writes exceptional output</a:t>
            </a:r>
            <a:endParaRPr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535353"/>
                </a:solidFill>
              </a:rPr>
              <a:t>Redirection</a:t>
            </a:r>
            <a:endParaRPr b="1" sz="4200">
              <a:solidFill>
                <a:srgbClr val="535353"/>
              </a:solidFill>
            </a:endParaRPr>
          </a:p>
          <a:p>
            <a:pPr lvl="0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535353"/>
                </a:solidFill>
              </a:rPr>
              <a:t>&lt; source</a:t>
            </a:r>
            <a:r>
              <a:rPr sz="4200">
                <a:solidFill>
                  <a:srgbClr val="535353"/>
                </a:solidFill>
              </a:rPr>
              <a:t> :this indicates read from source</a:t>
            </a:r>
            <a:endParaRPr sz="4200">
              <a:solidFill>
                <a:srgbClr val="535353"/>
              </a:solidFill>
            </a:endParaRPr>
          </a:p>
          <a:p>
            <a:pPr lvl="0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535353"/>
                </a:solidFill>
              </a:rPr>
              <a:t>&gt; dest</a:t>
            </a:r>
            <a:r>
              <a:rPr sz="4200">
                <a:solidFill>
                  <a:srgbClr val="535353"/>
                </a:solidFill>
              </a:rPr>
              <a:t> :this indicates write to dest</a:t>
            </a:r>
            <a:endParaRPr sz="4200">
              <a:solidFill>
                <a:srgbClr val="535353"/>
              </a:solidFill>
            </a:endParaRPr>
          </a:p>
          <a:p>
            <a:pPr lvl="0" algn="l"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535353"/>
                </a:solidFill>
              </a:rPr>
              <a:t>&gt;&gt; dest </a:t>
            </a:r>
            <a:r>
              <a:rPr sz="4200">
                <a:solidFill>
                  <a:srgbClr val="535353"/>
                </a:solidFill>
              </a:rPr>
              <a:t>:this indicates append to dest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xfrm>
            <a:off x="355600" y="0"/>
            <a:ext cx="12293600" cy="12573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Pipes in a script</a:t>
            </a:r>
          </a:p>
        </p:txBody>
      </p:sp>
      <p:grpSp>
        <p:nvGrpSpPr>
          <p:cNvPr id="145" name="Group 145"/>
          <p:cNvGrpSpPr/>
          <p:nvPr/>
        </p:nvGrpSpPr>
        <p:grpSpPr>
          <a:xfrm>
            <a:off x="749300" y="1397000"/>
            <a:ext cx="7127441" cy="5143500"/>
            <a:chOff x="-215900" y="-139700"/>
            <a:chExt cx="7127440" cy="5143500"/>
          </a:xfrm>
        </p:grpSpPr>
        <p:pic>
          <p:nvPicPr>
            <p:cNvPr id="144" name="Screen Shot 2013-10-21 at 12.09.13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695641" cy="45847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3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7127441" cy="5143500"/>
            </a:xfrm>
            <a:prstGeom prst="rect">
              <a:avLst/>
            </a:prstGeom>
            <a:effectLst/>
          </p:spPr>
        </p:pic>
      </p:grpSp>
      <p:grpSp>
        <p:nvGrpSpPr>
          <p:cNvPr id="148" name="Group 148"/>
          <p:cNvGrpSpPr/>
          <p:nvPr/>
        </p:nvGrpSpPr>
        <p:grpSpPr>
          <a:xfrm>
            <a:off x="5922064" y="7010400"/>
            <a:ext cx="6574736" cy="2146300"/>
            <a:chOff x="-215900" y="-139700"/>
            <a:chExt cx="6574735" cy="2146300"/>
          </a:xfrm>
        </p:grpSpPr>
        <p:pic>
          <p:nvPicPr>
            <p:cNvPr id="147" name="Screen Shot 2013-10-21 at 12.09.40 PM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142935" cy="1587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6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15900" y="-139700"/>
              <a:ext cx="6574735" cy="21463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xfrm>
            <a:off x="355600" y="0"/>
            <a:ext cx="12293600" cy="12573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tee command</a:t>
            </a:r>
          </a:p>
        </p:txBody>
      </p:sp>
      <p:sp>
        <p:nvSpPr>
          <p:cNvPr id="151" name="Shape 151"/>
          <p:cNvSpPr/>
          <p:nvPr/>
        </p:nvSpPr>
        <p:spPr>
          <a:xfrm>
            <a:off x="-2977" y="1555750"/>
            <a:ext cx="12992101" cy="405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The </a:t>
            </a:r>
            <a:r>
              <a:rPr b="1" sz="4200">
                <a:solidFill>
                  <a:srgbClr val="535353"/>
                </a:solidFill>
              </a:rPr>
              <a:t>tee</a:t>
            </a:r>
            <a:r>
              <a:rPr sz="4200">
                <a:solidFill>
                  <a:srgbClr val="535353"/>
                </a:solidFill>
              </a:rPr>
              <a:t> command splits stdout into 2 streams, one continues on stdout, the other goes to a file.</a:t>
            </a:r>
            <a:endParaRPr sz="4200">
              <a:solidFill>
                <a:srgbClr val="535353"/>
              </a:solidFill>
            </a:endParaRPr>
          </a:p>
          <a:p>
            <a:pPr lvl="0" algn="l" defTabSz="457200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Particularly useful if you want to see the results of something now and save it for later reference as well</a:t>
            </a:r>
            <a:endParaRPr sz="4200">
              <a:solidFill>
                <a:srgbClr val="535353"/>
              </a:solidFill>
            </a:endParaRPr>
          </a:p>
          <a:p>
            <a:pPr lvl="0" algn="l" defTabSz="457200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endParaRPr sz="4200">
              <a:solidFill>
                <a:srgbClr val="535353"/>
              </a:solidFill>
            </a:endParaRPr>
          </a:p>
          <a:p>
            <a:pPr lvl="0" algn="l" defTabSz="457200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try ls -l | tee fileList.txt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xfrm>
            <a:off x="355600" y="0"/>
            <a:ext cx="12293600" cy="12573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xargs command</a:t>
            </a:r>
          </a:p>
        </p:txBody>
      </p:sp>
      <p:sp>
        <p:nvSpPr>
          <p:cNvPr id="154" name="Shape 154"/>
          <p:cNvSpPr/>
          <p:nvPr/>
        </p:nvSpPr>
        <p:spPr>
          <a:xfrm>
            <a:off x="-2977" y="1250949"/>
            <a:ext cx="12992101" cy="466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The </a:t>
            </a:r>
            <a:r>
              <a:rPr b="1" sz="4200">
                <a:solidFill>
                  <a:srgbClr val="535353"/>
                </a:solidFill>
              </a:rPr>
              <a:t>xargs</a:t>
            </a:r>
            <a:r>
              <a:rPr sz="4200">
                <a:solidFill>
                  <a:srgbClr val="535353"/>
                </a:solidFill>
              </a:rPr>
              <a:t> command is used to invoke commands with command line arguments that are derived from input on stdin</a:t>
            </a:r>
            <a:endParaRPr sz="4200">
              <a:solidFill>
                <a:srgbClr val="535353"/>
              </a:solidFill>
            </a:endParaRPr>
          </a:p>
          <a:p>
            <a:pPr lvl="0" algn="l" defTabSz="457200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Particularly useful if you want to run the same command or script on multiple of files</a:t>
            </a:r>
            <a:endParaRPr sz="4200">
              <a:solidFill>
                <a:srgbClr val="535353"/>
              </a:solidFill>
            </a:endParaRPr>
          </a:p>
          <a:p>
            <a:pPr lvl="0" algn="l" defTabSz="457200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endParaRPr sz="4200">
              <a:solidFill>
                <a:srgbClr val="535353"/>
              </a:solidFill>
            </a:endParaRPr>
          </a:p>
          <a:p>
            <a:pPr lvl="0" algn="l" defTabSz="457200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ls s* | xargs wc -c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xfrm>
            <a:off x="355600" y="0"/>
            <a:ext cx="12293600" cy="12573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Variables</a:t>
            </a:r>
          </a:p>
        </p:txBody>
      </p:sp>
      <p:sp>
        <p:nvSpPr>
          <p:cNvPr id="55" name="Shape 55"/>
          <p:cNvSpPr/>
          <p:nvPr>
            <p:ph type="body" idx="1"/>
          </p:nvPr>
        </p:nvSpPr>
        <p:spPr>
          <a:xfrm>
            <a:off x="457200" y="3721100"/>
            <a:ext cx="12293600" cy="7937500"/>
          </a:xfrm>
          <a:prstGeom prst="rect">
            <a:avLst/>
          </a:prstGeom>
        </p:spPr>
        <p:txBody>
          <a:bodyPr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b="1" sz="3800">
                <a:solidFill>
                  <a:srgbClr val="525252"/>
                </a:solidFill>
              </a:rPr>
              <a:t>Variables types</a:t>
            </a:r>
            <a:endParaRPr b="1" sz="3800">
              <a:solidFill>
                <a:srgbClr val="525252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In shell scripting, variables can generally be of two types:</a:t>
            </a:r>
            <a:endParaRPr sz="3800">
              <a:solidFill>
                <a:srgbClr val="525252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Scalar: holds a single value</a:t>
            </a:r>
            <a:endParaRPr sz="3800">
              <a:solidFill>
                <a:srgbClr val="525252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Array: holds multiple values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xfrm>
            <a:off x="355600" y="0"/>
            <a:ext cx="12293600" cy="12573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Control structures</a:t>
            </a:r>
          </a:p>
        </p:txBody>
      </p:sp>
      <p:sp>
        <p:nvSpPr>
          <p:cNvPr id="157" name="Shape 157"/>
          <p:cNvSpPr/>
          <p:nvPr/>
        </p:nvSpPr>
        <p:spPr>
          <a:xfrm>
            <a:off x="-2977" y="2228849"/>
            <a:ext cx="12992101" cy="509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The </a:t>
            </a:r>
            <a:r>
              <a:rPr b="1" sz="4200">
                <a:solidFill>
                  <a:srgbClr val="535353"/>
                </a:solidFill>
              </a:rPr>
              <a:t>test </a:t>
            </a:r>
            <a:r>
              <a:rPr sz="4200">
                <a:solidFill>
                  <a:srgbClr val="535353"/>
                </a:solidFill>
              </a:rPr>
              <a:t>command tests a conditional expression.</a:t>
            </a:r>
            <a:endParaRPr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It can be used in two forms.</a:t>
            </a:r>
            <a:endParaRPr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Explicitly </a:t>
            </a:r>
            <a:endParaRPr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535353"/>
                </a:solidFill>
              </a:rPr>
              <a:t>test </a:t>
            </a:r>
            <a:r>
              <a:rPr sz="4200">
                <a:solidFill>
                  <a:srgbClr val="535353"/>
                </a:solidFill>
              </a:rPr>
              <a:t>expression</a:t>
            </a:r>
            <a:endParaRPr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OR Using brackets (WHITE SPACE IS IMPORTANT)</a:t>
            </a:r>
            <a:endParaRPr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535353"/>
                </a:solidFill>
              </a:rPr>
              <a:t>[ </a:t>
            </a:r>
            <a:r>
              <a:rPr sz="4200">
                <a:solidFill>
                  <a:srgbClr val="535353"/>
                </a:solidFill>
              </a:rPr>
              <a:t>expression </a:t>
            </a:r>
            <a:r>
              <a:rPr b="1" sz="4200">
                <a:solidFill>
                  <a:srgbClr val="535353"/>
                </a:solidFill>
              </a:rPr>
              <a:t>]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xfrm>
            <a:off x="355600" y="0"/>
            <a:ext cx="12293600" cy="12573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Control structures</a:t>
            </a:r>
          </a:p>
        </p:txBody>
      </p:sp>
      <p:sp>
        <p:nvSpPr>
          <p:cNvPr id="160" name="Shape 160"/>
          <p:cNvSpPr/>
          <p:nvPr/>
        </p:nvSpPr>
        <p:spPr>
          <a:xfrm>
            <a:off x="-2977" y="1587499"/>
            <a:ext cx="12992101" cy="657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535353"/>
                </a:solidFill>
              </a:rPr>
              <a:t>Numerical (scalar) Operators</a:t>
            </a:r>
            <a:endParaRPr b="1"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b="1"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b="1"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b="1"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b="1"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b="1"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b="1"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b="1"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535353"/>
                </a:solidFill>
              </a:rPr>
              <a:t>String Operators</a:t>
            </a:r>
            <a:endParaRPr b="1" sz="4200">
              <a:solidFill>
                <a:srgbClr val="535353"/>
              </a:solidFill>
            </a:endParaRPr>
          </a:p>
        </p:txBody>
      </p:sp>
      <p:grpSp>
        <p:nvGrpSpPr>
          <p:cNvPr id="163" name="Group 163"/>
          <p:cNvGrpSpPr/>
          <p:nvPr/>
        </p:nvGrpSpPr>
        <p:grpSpPr>
          <a:xfrm>
            <a:off x="8153400" y="1435100"/>
            <a:ext cx="4170716" cy="4597400"/>
            <a:chOff x="-215900" y="-139700"/>
            <a:chExt cx="4170715" cy="4597400"/>
          </a:xfrm>
        </p:grpSpPr>
        <p:pic>
          <p:nvPicPr>
            <p:cNvPr id="162" name="Screen Shot 2013-10-21 at 12.44.28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738916" cy="4038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1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4170716" cy="4597400"/>
            </a:xfrm>
            <a:prstGeom prst="rect">
              <a:avLst/>
            </a:prstGeom>
            <a:effectLst/>
          </p:spPr>
        </p:pic>
      </p:grpSp>
      <p:grpSp>
        <p:nvGrpSpPr>
          <p:cNvPr id="166" name="Group 166"/>
          <p:cNvGrpSpPr/>
          <p:nvPr/>
        </p:nvGrpSpPr>
        <p:grpSpPr>
          <a:xfrm>
            <a:off x="5308600" y="5943599"/>
            <a:ext cx="6477000" cy="3670301"/>
            <a:chOff x="-215900" y="-139700"/>
            <a:chExt cx="6476999" cy="3670300"/>
          </a:xfrm>
        </p:grpSpPr>
        <p:pic>
          <p:nvPicPr>
            <p:cNvPr id="165" name="Screen Shot 2013-10-21 at 12.45.26 PM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045200" cy="3111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4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15900" y="-139700"/>
              <a:ext cx="6477000" cy="36703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title"/>
          </p:nvPr>
        </p:nvSpPr>
        <p:spPr>
          <a:xfrm>
            <a:off x="355600" y="0"/>
            <a:ext cx="12293600" cy="12573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Control structures</a:t>
            </a:r>
          </a:p>
        </p:txBody>
      </p:sp>
      <p:sp>
        <p:nvSpPr>
          <p:cNvPr id="169" name="Shape 169"/>
          <p:cNvSpPr/>
          <p:nvPr/>
        </p:nvSpPr>
        <p:spPr>
          <a:xfrm>
            <a:off x="-2977" y="1587499"/>
            <a:ext cx="12992101" cy="657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535353"/>
                </a:solidFill>
              </a:rPr>
              <a:t>Files Operators</a:t>
            </a:r>
            <a:endParaRPr b="1"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b="1"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b="1"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b="1"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b="1"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b="1"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b="1"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b="1"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535353"/>
                </a:solidFill>
              </a:rPr>
              <a:t>Logical Operators</a:t>
            </a:r>
            <a:endParaRPr b="1" sz="4200">
              <a:solidFill>
                <a:srgbClr val="535353"/>
              </a:solidFill>
            </a:endParaRPr>
          </a:p>
        </p:txBody>
      </p:sp>
      <p:grpSp>
        <p:nvGrpSpPr>
          <p:cNvPr id="172" name="Group 172"/>
          <p:cNvGrpSpPr/>
          <p:nvPr/>
        </p:nvGrpSpPr>
        <p:grpSpPr>
          <a:xfrm>
            <a:off x="6096000" y="1460500"/>
            <a:ext cx="5525347" cy="4826001"/>
            <a:chOff x="-215900" y="-139700"/>
            <a:chExt cx="5525346" cy="4826000"/>
          </a:xfrm>
        </p:grpSpPr>
        <p:pic>
          <p:nvPicPr>
            <p:cNvPr id="171" name="Screen Shot 2013-10-21 at 12.46.13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093547" cy="42672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0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5525347" cy="4826001"/>
            </a:xfrm>
            <a:prstGeom prst="rect">
              <a:avLst/>
            </a:prstGeom>
            <a:effectLst/>
          </p:spPr>
        </p:pic>
      </p:grpSp>
      <p:grpSp>
        <p:nvGrpSpPr>
          <p:cNvPr id="175" name="Group 175"/>
          <p:cNvGrpSpPr/>
          <p:nvPr/>
        </p:nvGrpSpPr>
        <p:grpSpPr>
          <a:xfrm>
            <a:off x="5829300" y="6477000"/>
            <a:ext cx="5676900" cy="3213100"/>
            <a:chOff x="-215900" y="-139700"/>
            <a:chExt cx="5676900" cy="3213100"/>
          </a:xfrm>
        </p:grpSpPr>
        <p:pic>
          <p:nvPicPr>
            <p:cNvPr id="174" name="Screen Shot 2013-10-21 at 12.46.35 PM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245100" cy="26543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3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15900" y="-139700"/>
              <a:ext cx="5676900" cy="32131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/>
          </p:nvPr>
        </p:nvSpPr>
        <p:spPr>
          <a:xfrm>
            <a:off x="355600" y="0"/>
            <a:ext cx="12293600" cy="12573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if/then/else</a:t>
            </a:r>
          </a:p>
        </p:txBody>
      </p:sp>
      <p:grpSp>
        <p:nvGrpSpPr>
          <p:cNvPr id="180" name="Group 180"/>
          <p:cNvGrpSpPr/>
          <p:nvPr/>
        </p:nvGrpSpPr>
        <p:grpSpPr>
          <a:xfrm>
            <a:off x="1117600" y="1651000"/>
            <a:ext cx="6020815" cy="7327900"/>
            <a:chOff x="-215900" y="-139700"/>
            <a:chExt cx="6020814" cy="7327900"/>
          </a:xfrm>
        </p:grpSpPr>
        <p:pic>
          <p:nvPicPr>
            <p:cNvPr id="179" name="Screen Shot 2013-10-21 at 12.47.13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589015" cy="67691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8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6020815" cy="7327900"/>
            </a:xfrm>
            <a:prstGeom prst="rect">
              <a:avLst/>
            </a:prstGeom>
            <a:effectLst/>
          </p:spPr>
        </p:pic>
      </p:grpSp>
      <p:grpSp>
        <p:nvGrpSpPr>
          <p:cNvPr id="183" name="Group 183"/>
          <p:cNvGrpSpPr/>
          <p:nvPr/>
        </p:nvGrpSpPr>
        <p:grpSpPr>
          <a:xfrm>
            <a:off x="7416800" y="5676900"/>
            <a:ext cx="4724400" cy="3076900"/>
            <a:chOff x="-215900" y="-139700"/>
            <a:chExt cx="4724400" cy="3076899"/>
          </a:xfrm>
        </p:grpSpPr>
        <p:pic>
          <p:nvPicPr>
            <p:cNvPr id="182" name="Screen Shot 2013-10-21 at 12.47.38 PM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292600" cy="25181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1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15900" y="-139700"/>
              <a:ext cx="4724400" cy="30769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xfrm>
            <a:off x="355600" y="0"/>
            <a:ext cx="12293600" cy="12573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SWITCH</a:t>
            </a:r>
          </a:p>
        </p:txBody>
      </p:sp>
      <p:grpSp>
        <p:nvGrpSpPr>
          <p:cNvPr id="188" name="Group 188"/>
          <p:cNvGrpSpPr/>
          <p:nvPr/>
        </p:nvGrpSpPr>
        <p:grpSpPr>
          <a:xfrm>
            <a:off x="-12700" y="1498600"/>
            <a:ext cx="7353300" cy="7107209"/>
            <a:chOff x="-215900" y="-139700"/>
            <a:chExt cx="7353300" cy="7107208"/>
          </a:xfrm>
        </p:grpSpPr>
        <p:pic>
          <p:nvPicPr>
            <p:cNvPr id="187" name="Screen Shot 2013-10-21 at 12.49.33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921500" cy="654840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6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7353300" cy="7107209"/>
            </a:xfrm>
            <a:prstGeom prst="rect">
              <a:avLst/>
            </a:prstGeom>
            <a:effectLst/>
          </p:spPr>
        </p:pic>
      </p:grpSp>
      <p:grpSp>
        <p:nvGrpSpPr>
          <p:cNvPr id="191" name="Group 191"/>
          <p:cNvGrpSpPr/>
          <p:nvPr/>
        </p:nvGrpSpPr>
        <p:grpSpPr>
          <a:xfrm>
            <a:off x="6858000" y="6248400"/>
            <a:ext cx="6096000" cy="3581400"/>
            <a:chOff x="-215900" y="-139700"/>
            <a:chExt cx="6096000" cy="3581400"/>
          </a:xfrm>
        </p:grpSpPr>
        <p:pic>
          <p:nvPicPr>
            <p:cNvPr id="190" name="Screen Shot 2013-10-21 at 12.49.57 PM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664200" cy="3022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9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15900" y="-139700"/>
              <a:ext cx="6096000" cy="35814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title"/>
          </p:nvPr>
        </p:nvSpPr>
        <p:spPr>
          <a:xfrm>
            <a:off x="355600" y="0"/>
            <a:ext cx="12293600" cy="12573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For loop</a:t>
            </a:r>
          </a:p>
        </p:txBody>
      </p:sp>
      <p:grpSp>
        <p:nvGrpSpPr>
          <p:cNvPr id="196" name="Group 196"/>
          <p:cNvGrpSpPr/>
          <p:nvPr/>
        </p:nvGrpSpPr>
        <p:grpSpPr>
          <a:xfrm>
            <a:off x="127000" y="1270000"/>
            <a:ext cx="7734300" cy="2975069"/>
            <a:chOff x="-215900" y="-139700"/>
            <a:chExt cx="7734300" cy="2975068"/>
          </a:xfrm>
        </p:grpSpPr>
        <p:pic>
          <p:nvPicPr>
            <p:cNvPr id="195" name="Screen Shot 2013-10-21 at 12.51.00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302500" cy="241626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4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7734300" cy="2975069"/>
            </a:xfrm>
            <a:prstGeom prst="rect">
              <a:avLst/>
            </a:prstGeom>
            <a:effectLst/>
          </p:spPr>
        </p:pic>
      </p:grpSp>
      <p:sp>
        <p:nvSpPr>
          <p:cNvPr id="197" name="Shape 197"/>
          <p:cNvSpPr/>
          <p:nvPr/>
        </p:nvSpPr>
        <p:spPr>
          <a:xfrm>
            <a:off x="222901" y="4521200"/>
            <a:ext cx="10889345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You can also use globbing to get a collection of files</a:t>
            </a:r>
          </a:p>
        </p:txBody>
      </p:sp>
      <p:grpSp>
        <p:nvGrpSpPr>
          <p:cNvPr id="200" name="Group 200"/>
          <p:cNvGrpSpPr/>
          <p:nvPr/>
        </p:nvGrpSpPr>
        <p:grpSpPr>
          <a:xfrm>
            <a:off x="342900" y="5715000"/>
            <a:ext cx="5600700" cy="3213100"/>
            <a:chOff x="-215900" y="-139700"/>
            <a:chExt cx="5600700" cy="3213100"/>
          </a:xfrm>
        </p:grpSpPr>
        <p:pic>
          <p:nvPicPr>
            <p:cNvPr id="199" name="Screen Shot 2013-10-21 at 12.51.59 PM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168900" cy="26543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8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15900" y="-139700"/>
              <a:ext cx="5600700" cy="32131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title"/>
          </p:nvPr>
        </p:nvSpPr>
        <p:spPr>
          <a:xfrm>
            <a:off x="355600" y="-241300"/>
            <a:ext cx="12293600" cy="12573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While Loop</a:t>
            </a:r>
          </a:p>
        </p:txBody>
      </p:sp>
      <p:grpSp>
        <p:nvGrpSpPr>
          <p:cNvPr id="205" name="Group 205"/>
          <p:cNvGrpSpPr/>
          <p:nvPr/>
        </p:nvGrpSpPr>
        <p:grpSpPr>
          <a:xfrm>
            <a:off x="76200" y="857915"/>
            <a:ext cx="4889500" cy="9162475"/>
            <a:chOff x="-215900" y="-139700"/>
            <a:chExt cx="4889500" cy="9162473"/>
          </a:xfrm>
        </p:grpSpPr>
        <p:pic>
          <p:nvPicPr>
            <p:cNvPr id="204" name="Screen Shot 2013-10-25 at 1.41.21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457700" cy="860367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3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4889500" cy="916247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title"/>
          </p:nvPr>
        </p:nvSpPr>
        <p:spPr>
          <a:xfrm>
            <a:off x="355600" y="0"/>
            <a:ext cx="12293600" cy="12573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Input/Output</a:t>
            </a:r>
          </a:p>
        </p:txBody>
      </p:sp>
      <p:sp>
        <p:nvSpPr>
          <p:cNvPr id="208" name="Shape 208"/>
          <p:cNvSpPr/>
          <p:nvPr/>
        </p:nvSpPr>
        <p:spPr>
          <a:xfrm>
            <a:off x="346949" y="1517650"/>
            <a:ext cx="11250849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The </a:t>
            </a:r>
            <a:r>
              <a:rPr b="1" sz="4200">
                <a:solidFill>
                  <a:srgbClr val="535353"/>
                </a:solidFill>
              </a:rPr>
              <a:t>read</a:t>
            </a:r>
            <a:r>
              <a:rPr sz="4200">
                <a:solidFill>
                  <a:srgbClr val="535353"/>
                </a:solidFill>
              </a:rPr>
              <a:t> command is used to get input from a user</a:t>
            </a:r>
          </a:p>
        </p:txBody>
      </p:sp>
      <p:grpSp>
        <p:nvGrpSpPr>
          <p:cNvPr id="211" name="Group 211"/>
          <p:cNvGrpSpPr/>
          <p:nvPr/>
        </p:nvGrpSpPr>
        <p:grpSpPr>
          <a:xfrm>
            <a:off x="5588000" y="2260600"/>
            <a:ext cx="7886700" cy="2794000"/>
            <a:chOff x="-215900" y="-139700"/>
            <a:chExt cx="7886700" cy="2794000"/>
          </a:xfrm>
        </p:grpSpPr>
        <p:pic>
          <p:nvPicPr>
            <p:cNvPr id="210" name="Screen Shot 2013-10-25 at 1.43.13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454900" cy="22352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9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7886700" cy="2794000"/>
            </a:xfrm>
            <a:prstGeom prst="rect">
              <a:avLst/>
            </a:prstGeom>
            <a:effectLst/>
          </p:spPr>
        </p:pic>
      </p:grpSp>
      <p:grpSp>
        <p:nvGrpSpPr>
          <p:cNvPr id="214" name="Group 214"/>
          <p:cNvGrpSpPr/>
          <p:nvPr/>
        </p:nvGrpSpPr>
        <p:grpSpPr>
          <a:xfrm>
            <a:off x="127000" y="2260600"/>
            <a:ext cx="5778500" cy="7099300"/>
            <a:chOff x="-215900" y="-139700"/>
            <a:chExt cx="5778500" cy="7099300"/>
          </a:xfrm>
        </p:grpSpPr>
        <p:pic>
          <p:nvPicPr>
            <p:cNvPr id="213" name="Screen Shot 2013-10-25 at 1.44.17 PM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46700" cy="6540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2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15900" y="-139700"/>
              <a:ext cx="5778500" cy="70993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title"/>
          </p:nvPr>
        </p:nvSpPr>
        <p:spPr>
          <a:xfrm>
            <a:off x="355600" y="0"/>
            <a:ext cx="12293600" cy="12573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Printf</a:t>
            </a:r>
          </a:p>
        </p:txBody>
      </p:sp>
      <p:sp>
        <p:nvSpPr>
          <p:cNvPr id="217" name="Shape 217"/>
          <p:cNvSpPr/>
          <p:nvPr/>
        </p:nvSpPr>
        <p:spPr>
          <a:xfrm>
            <a:off x="-2977" y="1358900"/>
            <a:ext cx="12661901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The printf command will print out on the screen (stdout)</a:t>
            </a:r>
          </a:p>
        </p:txBody>
      </p:sp>
      <p:grpSp>
        <p:nvGrpSpPr>
          <p:cNvPr id="220" name="Group 220"/>
          <p:cNvGrpSpPr/>
          <p:nvPr/>
        </p:nvGrpSpPr>
        <p:grpSpPr>
          <a:xfrm>
            <a:off x="127000" y="2184400"/>
            <a:ext cx="5676900" cy="5384800"/>
            <a:chOff x="-215900" y="-139700"/>
            <a:chExt cx="5676900" cy="5384800"/>
          </a:xfrm>
        </p:grpSpPr>
        <p:pic>
          <p:nvPicPr>
            <p:cNvPr id="219" name="Screen Shot 2013-10-25 at 1.45.23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245100" cy="482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8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5676900" cy="5384800"/>
            </a:xfrm>
            <a:prstGeom prst="rect">
              <a:avLst/>
            </a:prstGeom>
            <a:effectLst/>
          </p:spPr>
        </p:pic>
      </p:grpSp>
      <p:grpSp>
        <p:nvGrpSpPr>
          <p:cNvPr id="223" name="Group 223"/>
          <p:cNvGrpSpPr/>
          <p:nvPr/>
        </p:nvGrpSpPr>
        <p:grpSpPr>
          <a:xfrm>
            <a:off x="6781800" y="5397500"/>
            <a:ext cx="4495800" cy="2171700"/>
            <a:chOff x="-215900" y="-139700"/>
            <a:chExt cx="4495800" cy="2171700"/>
          </a:xfrm>
        </p:grpSpPr>
        <p:pic>
          <p:nvPicPr>
            <p:cNvPr id="222" name="Screen Shot 2013-10-25 at 1.47.27 PM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064000" cy="16129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1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15900" y="-139700"/>
              <a:ext cx="4495800" cy="21717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title"/>
          </p:nvPr>
        </p:nvSpPr>
        <p:spPr>
          <a:xfrm>
            <a:off x="355600" y="0"/>
            <a:ext cx="12293600" cy="12573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Source</a:t>
            </a:r>
          </a:p>
        </p:txBody>
      </p:sp>
      <p:sp>
        <p:nvSpPr>
          <p:cNvPr id="226" name="Shape 226"/>
          <p:cNvSpPr/>
          <p:nvPr/>
        </p:nvSpPr>
        <p:spPr>
          <a:xfrm>
            <a:off x="174823" y="1257300"/>
            <a:ext cx="11417301" cy="314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The source command reads the commands from a specified file and executes them in the current shell.</a:t>
            </a:r>
            <a:endParaRPr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This is used often in shell initialization scripts to load in other scripts for evaluation</a:t>
            </a:r>
            <a:endParaRPr sz="4200">
              <a:solidFill>
                <a:srgbClr val="535353"/>
              </a:solidFill>
            </a:endParaRPr>
          </a:p>
        </p:txBody>
      </p:sp>
      <p:grpSp>
        <p:nvGrpSpPr>
          <p:cNvPr id="229" name="Group 229"/>
          <p:cNvGrpSpPr/>
          <p:nvPr/>
        </p:nvGrpSpPr>
        <p:grpSpPr>
          <a:xfrm>
            <a:off x="2489200" y="4394200"/>
            <a:ext cx="6807200" cy="2489200"/>
            <a:chOff x="-215900" y="-139700"/>
            <a:chExt cx="6807200" cy="2489200"/>
          </a:xfrm>
        </p:grpSpPr>
        <p:pic>
          <p:nvPicPr>
            <p:cNvPr id="228" name="Screen Shot 2013-10-25 at 1.49.10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375400" cy="1930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7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6807200" cy="24892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xfrm>
            <a:off x="355600" y="0"/>
            <a:ext cx="12293600" cy="12573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Declaring Variables</a:t>
            </a:r>
          </a:p>
        </p:txBody>
      </p:sp>
      <p:grpSp>
        <p:nvGrpSpPr>
          <p:cNvPr id="60" name="Group 60"/>
          <p:cNvGrpSpPr/>
          <p:nvPr/>
        </p:nvGrpSpPr>
        <p:grpSpPr>
          <a:xfrm>
            <a:off x="2082800" y="2781300"/>
            <a:ext cx="8483600" cy="5880591"/>
            <a:chOff x="-215900" y="-139700"/>
            <a:chExt cx="8483600" cy="5880590"/>
          </a:xfrm>
        </p:grpSpPr>
        <p:pic>
          <p:nvPicPr>
            <p:cNvPr id="59" name="Screen Shot 2013-10-18 at 1.42.24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051800" cy="532179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8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8483600" cy="588059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type="title"/>
          </p:nvPr>
        </p:nvSpPr>
        <p:spPr>
          <a:xfrm>
            <a:off x="355600" y="0"/>
            <a:ext cx="12293600" cy="12573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Command substitution</a:t>
            </a:r>
          </a:p>
        </p:txBody>
      </p:sp>
      <p:sp>
        <p:nvSpPr>
          <p:cNvPr id="232" name="Shape 232"/>
          <p:cNvSpPr/>
          <p:nvPr/>
        </p:nvSpPr>
        <p:spPr>
          <a:xfrm>
            <a:off x="187523" y="1397000"/>
            <a:ext cx="12611101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Command substitution allows you to run a command inline and capture the output of the process.</a:t>
            </a:r>
            <a:endParaRPr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4200">
              <a:solidFill>
                <a:srgbClr val="535353"/>
              </a:solidFill>
            </a:endParaRPr>
          </a:p>
        </p:txBody>
      </p:sp>
      <p:grpSp>
        <p:nvGrpSpPr>
          <p:cNvPr id="235" name="Group 235"/>
          <p:cNvGrpSpPr/>
          <p:nvPr/>
        </p:nvGrpSpPr>
        <p:grpSpPr>
          <a:xfrm>
            <a:off x="4064000" y="2794000"/>
            <a:ext cx="3916680" cy="1625600"/>
            <a:chOff x="-215900" y="-139700"/>
            <a:chExt cx="3916679" cy="1625600"/>
          </a:xfrm>
        </p:grpSpPr>
        <p:pic>
          <p:nvPicPr>
            <p:cNvPr id="234" name="Screen Shot 2013-10-25 at 1.54.57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484880" cy="10668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3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3916680" cy="1625600"/>
            </a:xfrm>
            <a:prstGeom prst="rect">
              <a:avLst/>
            </a:prstGeom>
            <a:effectLst/>
          </p:spPr>
        </p:pic>
      </p:grpSp>
      <p:grpSp>
        <p:nvGrpSpPr>
          <p:cNvPr id="238" name="Group 238"/>
          <p:cNvGrpSpPr/>
          <p:nvPr/>
        </p:nvGrpSpPr>
        <p:grpSpPr>
          <a:xfrm>
            <a:off x="3149600" y="4902200"/>
            <a:ext cx="6019800" cy="3956304"/>
            <a:chOff x="-215900" y="-139700"/>
            <a:chExt cx="6019799" cy="3956303"/>
          </a:xfrm>
        </p:grpSpPr>
        <p:pic>
          <p:nvPicPr>
            <p:cNvPr id="237" name="Screen Shot 2013-10-25 at 1.55.32 PM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588000" cy="33975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6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15900" y="-139700"/>
              <a:ext cx="6019800" cy="395630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type="title"/>
          </p:nvPr>
        </p:nvSpPr>
        <p:spPr>
          <a:xfrm>
            <a:off x="355600" y="0"/>
            <a:ext cx="12293600" cy="12573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Arithmetic</a:t>
            </a:r>
          </a:p>
        </p:txBody>
      </p:sp>
      <p:sp>
        <p:nvSpPr>
          <p:cNvPr id="241" name="Shape 241"/>
          <p:cNvSpPr/>
          <p:nvPr/>
        </p:nvSpPr>
        <p:spPr>
          <a:xfrm>
            <a:off x="355085" y="1257300"/>
            <a:ext cx="12293601" cy="810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Simple “integer: arithmetic can be done via </a:t>
            </a:r>
            <a:r>
              <a:rPr b="1" i="1" sz="4200">
                <a:solidFill>
                  <a:srgbClr val="535353"/>
                </a:solidFill>
              </a:rPr>
              <a:t>expr</a:t>
            </a:r>
            <a:r>
              <a:rPr sz="4200">
                <a:solidFill>
                  <a:srgbClr val="535353"/>
                </a:solidFill>
              </a:rPr>
              <a:t> and </a:t>
            </a:r>
            <a:endParaRPr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b="1" i="1" sz="4200">
                <a:solidFill>
                  <a:srgbClr val="535353"/>
                </a:solidFill>
              </a:rPr>
              <a:t>$((...))</a:t>
            </a:r>
            <a:r>
              <a:rPr sz="4200">
                <a:solidFill>
                  <a:srgbClr val="535353"/>
                </a:solidFill>
              </a:rPr>
              <a:t> commands</a:t>
            </a:r>
            <a:endParaRPr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If you need to deal with floating points (decimal), the bc command can be used</a:t>
            </a:r>
            <a:endParaRPr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4200">
              <a:solidFill>
                <a:srgbClr val="535353"/>
              </a:solidFill>
            </a:endParaRPr>
          </a:p>
        </p:txBody>
      </p:sp>
      <p:grpSp>
        <p:nvGrpSpPr>
          <p:cNvPr id="244" name="Group 244"/>
          <p:cNvGrpSpPr/>
          <p:nvPr/>
        </p:nvGrpSpPr>
        <p:grpSpPr>
          <a:xfrm>
            <a:off x="2374900" y="3009900"/>
            <a:ext cx="8001000" cy="3276600"/>
            <a:chOff x="-215900" y="-139700"/>
            <a:chExt cx="8001000" cy="3276600"/>
          </a:xfrm>
        </p:grpSpPr>
        <p:pic>
          <p:nvPicPr>
            <p:cNvPr id="243" name="Screen Shot 2013-10-25 at 1.58.10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569200" cy="27178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2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8001000" cy="3276600"/>
            </a:xfrm>
            <a:prstGeom prst="rect">
              <a:avLst/>
            </a:prstGeom>
            <a:effectLst/>
          </p:spPr>
        </p:pic>
      </p:grpSp>
      <p:grpSp>
        <p:nvGrpSpPr>
          <p:cNvPr id="247" name="Group 247"/>
          <p:cNvGrpSpPr/>
          <p:nvPr/>
        </p:nvGrpSpPr>
        <p:grpSpPr>
          <a:xfrm>
            <a:off x="3327400" y="7315200"/>
            <a:ext cx="5778500" cy="2298700"/>
            <a:chOff x="-215900" y="-139700"/>
            <a:chExt cx="5778500" cy="2298700"/>
          </a:xfrm>
        </p:grpSpPr>
        <p:pic>
          <p:nvPicPr>
            <p:cNvPr id="246" name="Screen Shot 2013-10-25 at 1.59.37 PM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46700" cy="17399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5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15900" y="-139700"/>
              <a:ext cx="5778500" cy="2298700"/>
            </a:xfrm>
            <a:prstGeom prst="rect">
              <a:avLst/>
            </a:prstGeom>
            <a:effectLst/>
          </p:spPr>
        </p:pic>
      </p:grpSp>
      <p:sp>
        <p:nvSpPr>
          <p:cNvPr id="248" name="Shape 248"/>
          <p:cNvSpPr/>
          <p:nvPr/>
        </p:nvSpPr>
        <p:spPr>
          <a:xfrm>
            <a:off x="7899400" y="5321300"/>
            <a:ext cx="707604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32323"/>
                </a:solidFill>
              </a:rPr>
              <a:t>2185727</a:t>
            </a:r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type="title"/>
          </p:nvPr>
        </p:nvSpPr>
        <p:spPr>
          <a:xfrm>
            <a:off x="355600" y="0"/>
            <a:ext cx="12293600" cy="12573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grep, SEd &amp; AWK</a:t>
            </a:r>
          </a:p>
        </p:txBody>
      </p:sp>
      <p:sp>
        <p:nvSpPr>
          <p:cNvPr id="251" name="Shape 251"/>
          <p:cNvSpPr/>
          <p:nvPr/>
        </p:nvSpPr>
        <p:spPr>
          <a:xfrm>
            <a:off x="202685" y="1231900"/>
            <a:ext cx="12293601" cy="132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grep is command used to find matches in files     </a:t>
            </a:r>
            <a:endParaRPr sz="4200">
              <a:solidFill>
                <a:srgbClr val="535353"/>
              </a:solidFill>
            </a:endParaRPr>
          </a:p>
        </p:txBody>
      </p:sp>
      <p:grpSp>
        <p:nvGrpSpPr>
          <p:cNvPr id="254" name="Group 254"/>
          <p:cNvGrpSpPr/>
          <p:nvPr/>
        </p:nvGrpSpPr>
        <p:grpSpPr>
          <a:xfrm>
            <a:off x="2997200" y="2489200"/>
            <a:ext cx="5905500" cy="4781675"/>
            <a:chOff x="-215900" y="-139700"/>
            <a:chExt cx="5905500" cy="4781674"/>
          </a:xfrm>
        </p:grpSpPr>
        <p:pic>
          <p:nvPicPr>
            <p:cNvPr id="253" name="Screen Shot 2013-10-30 at 1.56.26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473700" cy="422287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2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5905500" cy="478167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type="title"/>
          </p:nvPr>
        </p:nvSpPr>
        <p:spPr>
          <a:xfrm>
            <a:off x="355600" y="0"/>
            <a:ext cx="12293600" cy="12573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grep, SEd &amp; AWK</a:t>
            </a:r>
          </a:p>
        </p:txBody>
      </p:sp>
      <p:sp>
        <p:nvSpPr>
          <p:cNvPr id="257" name="Shape 257"/>
          <p:cNvSpPr/>
          <p:nvPr/>
        </p:nvSpPr>
        <p:spPr>
          <a:xfrm>
            <a:off x="202685" y="1231900"/>
            <a:ext cx="12293601" cy="132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grep is command used to find matches in files     </a:t>
            </a:r>
            <a:endParaRPr sz="4200">
              <a:solidFill>
                <a:srgbClr val="535353"/>
              </a:solidFill>
            </a:endParaRPr>
          </a:p>
        </p:txBody>
      </p:sp>
      <p:grpSp>
        <p:nvGrpSpPr>
          <p:cNvPr id="260" name="Group 260"/>
          <p:cNvGrpSpPr/>
          <p:nvPr/>
        </p:nvGrpSpPr>
        <p:grpSpPr>
          <a:xfrm>
            <a:off x="1181100" y="2184400"/>
            <a:ext cx="9982200" cy="6032500"/>
            <a:chOff x="-215900" y="-139700"/>
            <a:chExt cx="9982200" cy="6032500"/>
          </a:xfrm>
        </p:grpSpPr>
        <p:pic>
          <p:nvPicPr>
            <p:cNvPr id="259" name="Screen Shot 2013-10-30 at 1.57.23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550400" cy="54737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8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9982200" cy="60325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type="title"/>
          </p:nvPr>
        </p:nvSpPr>
        <p:spPr>
          <a:xfrm>
            <a:off x="355600" y="0"/>
            <a:ext cx="12293600" cy="12573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grep, SEd &amp; AWK</a:t>
            </a:r>
          </a:p>
        </p:txBody>
      </p:sp>
      <p:sp>
        <p:nvSpPr>
          <p:cNvPr id="263" name="Shape 263"/>
          <p:cNvSpPr/>
          <p:nvPr/>
        </p:nvSpPr>
        <p:spPr>
          <a:xfrm>
            <a:off x="202685" y="927100"/>
            <a:ext cx="12293601" cy="193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sed is a stream editor command that allows you to perform numerous operations against streams in input</a:t>
            </a:r>
            <a:endParaRPr sz="4200">
              <a:solidFill>
                <a:srgbClr val="535353"/>
              </a:solidFill>
            </a:endParaRPr>
          </a:p>
        </p:txBody>
      </p:sp>
      <p:grpSp>
        <p:nvGrpSpPr>
          <p:cNvPr id="266" name="Group 266"/>
          <p:cNvGrpSpPr/>
          <p:nvPr/>
        </p:nvGrpSpPr>
        <p:grpSpPr>
          <a:xfrm>
            <a:off x="2120900" y="2260600"/>
            <a:ext cx="8763000" cy="5524500"/>
            <a:chOff x="-215900" y="-139700"/>
            <a:chExt cx="8763000" cy="5524500"/>
          </a:xfrm>
        </p:grpSpPr>
        <p:pic>
          <p:nvPicPr>
            <p:cNvPr id="265" name="Screen Shot 2013-10-30 at 2.00.42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331200" cy="49657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4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8763000" cy="55245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type="title"/>
          </p:nvPr>
        </p:nvSpPr>
        <p:spPr>
          <a:xfrm>
            <a:off x="355600" y="0"/>
            <a:ext cx="12293600" cy="12573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grep, SEd &amp; AWK</a:t>
            </a:r>
          </a:p>
        </p:txBody>
      </p:sp>
      <p:sp>
        <p:nvSpPr>
          <p:cNvPr id="269" name="Shape 269"/>
          <p:cNvSpPr/>
          <p:nvPr/>
        </p:nvSpPr>
        <p:spPr>
          <a:xfrm>
            <a:off x="202685" y="927100"/>
            <a:ext cx="12293601" cy="193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awk command is a full blown processing and scanning language</a:t>
            </a:r>
            <a:endParaRPr sz="4200">
              <a:solidFill>
                <a:srgbClr val="535353"/>
              </a:solidFill>
            </a:endParaRPr>
          </a:p>
        </p:txBody>
      </p:sp>
      <p:grpSp>
        <p:nvGrpSpPr>
          <p:cNvPr id="272" name="Group 272"/>
          <p:cNvGrpSpPr/>
          <p:nvPr/>
        </p:nvGrpSpPr>
        <p:grpSpPr>
          <a:xfrm>
            <a:off x="3454400" y="3238500"/>
            <a:ext cx="6108700" cy="3556000"/>
            <a:chOff x="-215900" y="-139700"/>
            <a:chExt cx="6108700" cy="3556000"/>
          </a:xfrm>
        </p:grpSpPr>
        <p:pic>
          <p:nvPicPr>
            <p:cNvPr id="271" name="Screen Shot 2013-10-30 at 2.01.49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676900" cy="29972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0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6108700" cy="35560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type="title"/>
          </p:nvPr>
        </p:nvSpPr>
        <p:spPr>
          <a:xfrm>
            <a:off x="355600" y="0"/>
            <a:ext cx="12293600" cy="12573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Functions</a:t>
            </a:r>
          </a:p>
        </p:txBody>
      </p:sp>
      <p:sp>
        <p:nvSpPr>
          <p:cNvPr id="275" name="Shape 275"/>
          <p:cNvSpPr/>
          <p:nvPr/>
        </p:nvSpPr>
        <p:spPr>
          <a:xfrm>
            <a:off x="355085" y="1397000"/>
            <a:ext cx="12293601" cy="619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Basic Function</a:t>
            </a:r>
            <a:endParaRPr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No keyword used to declare function</a:t>
            </a:r>
            <a:endParaRPr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Denoted by (){}</a:t>
            </a:r>
            <a:endParaRPr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No return types</a:t>
            </a:r>
            <a:endParaRPr sz="4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Function invocation does not have parens</a:t>
            </a:r>
          </a:p>
        </p:txBody>
      </p:sp>
      <p:grpSp>
        <p:nvGrpSpPr>
          <p:cNvPr id="278" name="Group 278"/>
          <p:cNvGrpSpPr/>
          <p:nvPr/>
        </p:nvGrpSpPr>
        <p:grpSpPr>
          <a:xfrm>
            <a:off x="165100" y="2070100"/>
            <a:ext cx="4013200" cy="2781300"/>
            <a:chOff x="-215900" y="-139700"/>
            <a:chExt cx="4013200" cy="2781300"/>
          </a:xfrm>
        </p:grpSpPr>
        <p:pic>
          <p:nvPicPr>
            <p:cNvPr id="277" name="Screen Shot 2013-10-30 at 2.59.14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581400" cy="2222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6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4013200" cy="27813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type="title"/>
          </p:nvPr>
        </p:nvSpPr>
        <p:spPr>
          <a:xfrm>
            <a:off x="355600" y="0"/>
            <a:ext cx="12293600" cy="12573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Functions</a:t>
            </a:r>
          </a:p>
        </p:txBody>
      </p:sp>
      <p:sp>
        <p:nvSpPr>
          <p:cNvPr id="281" name="Shape 281"/>
          <p:cNvSpPr/>
          <p:nvPr/>
        </p:nvSpPr>
        <p:spPr>
          <a:xfrm>
            <a:off x="113785" y="1219200"/>
            <a:ext cx="12293601" cy="444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535353"/>
                </a:solidFill>
              </a:rPr>
              <a:t>Passing arguments to functions</a:t>
            </a:r>
            <a:endParaRPr b="1" sz="4200">
              <a:solidFill>
                <a:srgbClr val="535353"/>
              </a:solidFill>
            </a:endParaRPr>
          </a:p>
          <a:p>
            <a:pPr lvl="0" algn="l" defTabSz="457200">
              <a:buSzPct val="125000"/>
              <a:buChar char="•"/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Args passed via space separating (not parens)</a:t>
            </a:r>
            <a:endParaRPr sz="4200">
              <a:solidFill>
                <a:srgbClr val="535353"/>
              </a:solidFill>
            </a:endParaRPr>
          </a:p>
          <a:p>
            <a:pPr lvl="0" algn="l" defTabSz="457200">
              <a:buSzPct val="125000"/>
              <a:buChar char="•"/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$# and $1…$n refer to function arguments when inside a function</a:t>
            </a:r>
            <a:endParaRPr sz="4200">
              <a:solidFill>
                <a:srgbClr val="535353"/>
              </a:solidFill>
            </a:endParaRPr>
          </a:p>
          <a:p>
            <a:pPr lvl="0" algn="l" defTabSz="457200">
              <a:buSzPct val="125000"/>
              <a:buChar char="•"/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</a:defRPr>
            </a:pPr>
            <a:endParaRPr sz="4200">
              <a:solidFill>
                <a:srgbClr val="535353"/>
              </a:solidFill>
            </a:endParaRPr>
          </a:p>
          <a:p>
            <a:pPr lvl="0" algn="l" defTabSz="457200">
              <a:buSzPct val="125000"/>
              <a:buChar char="•"/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</a:defRPr>
            </a:pPr>
            <a:endParaRPr sz="4200">
              <a:solidFill>
                <a:srgbClr val="535353"/>
              </a:solidFill>
            </a:endParaRPr>
          </a:p>
          <a:p>
            <a:pPr lvl="7" marL="5600700" indent="-3200400" algn="l" defTabSz="457200">
              <a:buSzPct val="125000"/>
              <a:buChar char="•"/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535353"/>
                </a:solidFill>
              </a:rPr>
              <a:t>Local &amp; Global Variables</a:t>
            </a:r>
          </a:p>
        </p:txBody>
      </p:sp>
      <p:grpSp>
        <p:nvGrpSpPr>
          <p:cNvPr id="284" name="Group 284"/>
          <p:cNvGrpSpPr/>
          <p:nvPr/>
        </p:nvGrpSpPr>
        <p:grpSpPr>
          <a:xfrm>
            <a:off x="203200" y="4054312"/>
            <a:ext cx="4318000" cy="5737388"/>
            <a:chOff x="-215900" y="-139700"/>
            <a:chExt cx="4318000" cy="5737387"/>
          </a:xfrm>
        </p:grpSpPr>
        <p:pic>
          <p:nvPicPr>
            <p:cNvPr id="283" name="Screen Shot 2013-10-30 at 3.03.55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886200" cy="517858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2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4318000" cy="573738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xfrm>
            <a:off x="355600" y="0"/>
            <a:ext cx="12293600" cy="12573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Referencing Variables</a:t>
            </a:r>
          </a:p>
        </p:txBody>
      </p:sp>
      <p:grpSp>
        <p:nvGrpSpPr>
          <p:cNvPr id="65" name="Group 65"/>
          <p:cNvGrpSpPr/>
          <p:nvPr/>
        </p:nvGrpSpPr>
        <p:grpSpPr>
          <a:xfrm>
            <a:off x="2895600" y="1346200"/>
            <a:ext cx="6350000" cy="4787900"/>
            <a:chOff x="-215900" y="-139700"/>
            <a:chExt cx="6350000" cy="4787900"/>
          </a:xfrm>
        </p:grpSpPr>
        <p:pic>
          <p:nvPicPr>
            <p:cNvPr id="64" name="Screen Shot 2013-10-18 at 1.43.45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918200" cy="42291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3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6350000" cy="4787900"/>
            </a:xfrm>
            <a:prstGeom prst="rect">
              <a:avLst/>
            </a:prstGeom>
            <a:effectLst/>
          </p:spPr>
        </p:pic>
      </p:grpSp>
      <p:grpSp>
        <p:nvGrpSpPr>
          <p:cNvPr id="68" name="Group 68"/>
          <p:cNvGrpSpPr/>
          <p:nvPr/>
        </p:nvGrpSpPr>
        <p:grpSpPr>
          <a:xfrm>
            <a:off x="3962400" y="6654800"/>
            <a:ext cx="4686300" cy="2286000"/>
            <a:chOff x="-215900" y="-139700"/>
            <a:chExt cx="4686300" cy="2286000"/>
          </a:xfrm>
        </p:grpSpPr>
        <p:pic>
          <p:nvPicPr>
            <p:cNvPr id="67" name="Screen Shot 2013-10-18 at 1.44.09 PM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254500" cy="17272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6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15900" y="-139700"/>
              <a:ext cx="4686300" cy="22860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xfrm>
            <a:off x="355600" y="0"/>
            <a:ext cx="12293600" cy="12573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String Interpolation</a:t>
            </a:r>
          </a:p>
        </p:txBody>
      </p:sp>
      <p:grpSp>
        <p:nvGrpSpPr>
          <p:cNvPr id="73" name="Group 73"/>
          <p:cNvGrpSpPr/>
          <p:nvPr/>
        </p:nvGrpSpPr>
        <p:grpSpPr>
          <a:xfrm>
            <a:off x="3403600" y="1422400"/>
            <a:ext cx="5880705" cy="4597400"/>
            <a:chOff x="-215900" y="-139700"/>
            <a:chExt cx="5880704" cy="4597400"/>
          </a:xfrm>
        </p:grpSpPr>
        <p:pic>
          <p:nvPicPr>
            <p:cNvPr id="72" name="Screen Shot 2013-10-18 at 1.45.04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448905" cy="4038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1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5880705" cy="4597400"/>
            </a:xfrm>
            <a:prstGeom prst="rect">
              <a:avLst/>
            </a:prstGeom>
            <a:effectLst/>
          </p:spPr>
        </p:pic>
      </p:grpSp>
      <p:grpSp>
        <p:nvGrpSpPr>
          <p:cNvPr id="76" name="Group 76"/>
          <p:cNvGrpSpPr/>
          <p:nvPr/>
        </p:nvGrpSpPr>
        <p:grpSpPr>
          <a:xfrm>
            <a:off x="4584700" y="6616700"/>
            <a:ext cx="4140200" cy="1689100"/>
            <a:chOff x="-215900" y="-139700"/>
            <a:chExt cx="4140200" cy="1689100"/>
          </a:xfrm>
        </p:grpSpPr>
        <p:pic>
          <p:nvPicPr>
            <p:cNvPr id="75" name="Screen Shot 2013-10-18 at 1.45.23 PM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708400" cy="11303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4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15900" y="-139700"/>
              <a:ext cx="4140200" cy="16891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/>
          </p:nvPr>
        </p:nvSpPr>
        <p:spPr>
          <a:xfrm>
            <a:off x="355600" y="0"/>
            <a:ext cx="12293600" cy="12573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String Tricks</a:t>
            </a:r>
          </a:p>
        </p:txBody>
      </p:sp>
      <p:grpSp>
        <p:nvGrpSpPr>
          <p:cNvPr id="81" name="Group 81"/>
          <p:cNvGrpSpPr/>
          <p:nvPr/>
        </p:nvGrpSpPr>
        <p:grpSpPr>
          <a:xfrm>
            <a:off x="444500" y="1409700"/>
            <a:ext cx="6235700" cy="7340600"/>
            <a:chOff x="-215900" y="-139700"/>
            <a:chExt cx="6235700" cy="7340600"/>
          </a:xfrm>
        </p:grpSpPr>
        <p:pic>
          <p:nvPicPr>
            <p:cNvPr id="80" name="Screen Shot 2013-10-18 at 1.46.05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803900" cy="67818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9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6235700" cy="7340600"/>
            </a:xfrm>
            <a:prstGeom prst="rect">
              <a:avLst/>
            </a:prstGeom>
            <a:effectLst/>
          </p:spPr>
        </p:pic>
      </p:grpSp>
      <p:grpSp>
        <p:nvGrpSpPr>
          <p:cNvPr id="84" name="Group 84"/>
          <p:cNvGrpSpPr/>
          <p:nvPr/>
        </p:nvGrpSpPr>
        <p:grpSpPr>
          <a:xfrm>
            <a:off x="7162800" y="3454400"/>
            <a:ext cx="5549900" cy="3238500"/>
            <a:chOff x="-215900" y="-139700"/>
            <a:chExt cx="5549900" cy="3238500"/>
          </a:xfrm>
        </p:grpSpPr>
        <p:pic>
          <p:nvPicPr>
            <p:cNvPr id="83" name="Screen Shot 2013-10-18 at 1.46.29 PM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118100" cy="26797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2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15900" y="-139700"/>
              <a:ext cx="5549900" cy="32385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/>
          </p:nvPr>
        </p:nvSpPr>
        <p:spPr>
          <a:xfrm>
            <a:off x="355600" y="0"/>
            <a:ext cx="12293600" cy="12573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Environment Variables</a:t>
            </a:r>
          </a:p>
        </p:txBody>
      </p:sp>
      <p:grpSp>
        <p:nvGrpSpPr>
          <p:cNvPr id="89" name="Group 89"/>
          <p:cNvGrpSpPr/>
          <p:nvPr/>
        </p:nvGrpSpPr>
        <p:grpSpPr>
          <a:xfrm>
            <a:off x="3657600" y="2413000"/>
            <a:ext cx="6845300" cy="3480133"/>
            <a:chOff x="-215900" y="-139700"/>
            <a:chExt cx="6845300" cy="3480132"/>
          </a:xfrm>
        </p:grpSpPr>
        <p:pic>
          <p:nvPicPr>
            <p:cNvPr id="88" name="Screen Shot 2013-10-18 at 1.47.10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413500" cy="292133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7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6845300" cy="348013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title"/>
          </p:nvPr>
        </p:nvSpPr>
        <p:spPr>
          <a:xfrm>
            <a:off x="355600" y="0"/>
            <a:ext cx="12293600" cy="1257300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000">
                <a:solidFill>
                  <a:srgbClr val="535353"/>
                </a:solidFill>
              </a:rPr>
              <a:t>Command Line Arguments</a:t>
            </a:r>
          </a:p>
        </p:txBody>
      </p:sp>
      <p:grpSp>
        <p:nvGrpSpPr>
          <p:cNvPr id="94" name="Group 94"/>
          <p:cNvGrpSpPr/>
          <p:nvPr/>
        </p:nvGrpSpPr>
        <p:grpSpPr>
          <a:xfrm>
            <a:off x="863600" y="1397000"/>
            <a:ext cx="5626100" cy="5080000"/>
            <a:chOff x="-215900" y="-139700"/>
            <a:chExt cx="5626100" cy="5080000"/>
          </a:xfrm>
        </p:grpSpPr>
        <p:pic>
          <p:nvPicPr>
            <p:cNvPr id="93" name="Screen Shot 2013-10-18 at 1.48.16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194300" cy="45212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2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5626100" cy="5080000"/>
            </a:xfrm>
            <a:prstGeom prst="rect">
              <a:avLst/>
            </a:prstGeom>
            <a:effectLst/>
          </p:spPr>
        </p:pic>
      </p:grpSp>
      <p:grpSp>
        <p:nvGrpSpPr>
          <p:cNvPr id="97" name="Group 97"/>
          <p:cNvGrpSpPr/>
          <p:nvPr/>
        </p:nvGrpSpPr>
        <p:grpSpPr>
          <a:xfrm>
            <a:off x="7378700" y="5943600"/>
            <a:ext cx="4787900" cy="2489200"/>
            <a:chOff x="-215900" y="-139700"/>
            <a:chExt cx="4787900" cy="2489200"/>
          </a:xfrm>
        </p:grpSpPr>
        <p:pic>
          <p:nvPicPr>
            <p:cNvPr id="96" name="Screen Shot 2013-10-18 at 1.48.35 PM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356100" cy="1930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5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15900" y="-139700"/>
              <a:ext cx="4787900" cy="24892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title"/>
          </p:nvPr>
        </p:nvSpPr>
        <p:spPr>
          <a:xfrm>
            <a:off x="355600" y="0"/>
            <a:ext cx="12293600" cy="12573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More VAriable tricks</a:t>
            </a:r>
          </a:p>
        </p:txBody>
      </p:sp>
      <p:grpSp>
        <p:nvGrpSpPr>
          <p:cNvPr id="102" name="Group 102"/>
          <p:cNvGrpSpPr/>
          <p:nvPr/>
        </p:nvGrpSpPr>
        <p:grpSpPr>
          <a:xfrm>
            <a:off x="1066800" y="1270000"/>
            <a:ext cx="5499100" cy="5803900"/>
            <a:chOff x="-215900" y="-139700"/>
            <a:chExt cx="5499100" cy="5803900"/>
          </a:xfrm>
        </p:grpSpPr>
        <p:pic>
          <p:nvPicPr>
            <p:cNvPr id="101" name="Screen Shot 2013-10-18 at 1.50.01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067300" cy="52451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0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5499100" cy="5803900"/>
            </a:xfrm>
            <a:prstGeom prst="rect">
              <a:avLst/>
            </a:prstGeom>
            <a:effectLst/>
          </p:spPr>
        </p:pic>
      </p:grpSp>
      <p:grpSp>
        <p:nvGrpSpPr>
          <p:cNvPr id="105" name="Group 105"/>
          <p:cNvGrpSpPr/>
          <p:nvPr/>
        </p:nvGrpSpPr>
        <p:grpSpPr>
          <a:xfrm>
            <a:off x="5257800" y="7200900"/>
            <a:ext cx="6921500" cy="2235200"/>
            <a:chOff x="-215900" y="-139700"/>
            <a:chExt cx="6921500" cy="2235200"/>
          </a:xfrm>
        </p:grpSpPr>
        <p:pic>
          <p:nvPicPr>
            <p:cNvPr id="104" name="Screen Shot 2013-10-18 at 1.50.35 PM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489700" cy="1676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3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15900" y="-139700"/>
              <a:ext cx="6921500" cy="22352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